
<file path=[Content_Types].xml><?xml version="1.0" encoding="utf-8"?>
<Types xmlns="http://schemas.openxmlformats.org/package/2006/content-types">
  <Default Extension="emf" ContentType="image/x-em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>
      <p:cViewPr varScale="1">
        <p:scale>
          <a:sx n="121" d="100"/>
          <a:sy n="121" d="100"/>
        </p:scale>
        <p:origin x="1904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205482" y="969645"/>
            <a:ext cx="4733035" cy="11233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252525"/>
                </a:solidFill>
                <a:latin typeface="Garamond"/>
                <a:cs typeface="Garamon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53212" y="542544"/>
            <a:ext cx="8041005" cy="5756275"/>
          </a:xfrm>
          <a:custGeom>
            <a:avLst/>
            <a:gdLst/>
            <a:ahLst/>
            <a:cxnLst/>
            <a:rect l="l" t="t" r="r" b="b"/>
            <a:pathLst>
              <a:path w="8041005" h="5756275">
                <a:moveTo>
                  <a:pt x="0" y="5756148"/>
                </a:moveTo>
                <a:lnTo>
                  <a:pt x="8040624" y="5756148"/>
                </a:lnTo>
                <a:lnTo>
                  <a:pt x="8040624" y="0"/>
                </a:lnTo>
                <a:lnTo>
                  <a:pt x="0" y="0"/>
                </a:lnTo>
                <a:lnTo>
                  <a:pt x="0" y="5756148"/>
                </a:lnTo>
                <a:close/>
              </a:path>
            </a:pathLst>
          </a:custGeom>
          <a:ln w="15240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3128772"/>
            <a:ext cx="685799" cy="606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8467343" y="3128772"/>
            <a:ext cx="676655" cy="6065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1278636" y="2356104"/>
            <a:ext cx="6595745" cy="0"/>
          </a:xfrm>
          <a:custGeom>
            <a:avLst/>
            <a:gdLst/>
            <a:ahLst/>
            <a:cxnLst/>
            <a:rect l="l" t="t" r="r" b="b"/>
            <a:pathLst>
              <a:path w="6595745">
                <a:moveTo>
                  <a:pt x="0" y="0"/>
                </a:moveTo>
                <a:lnTo>
                  <a:pt x="6595490" y="0"/>
                </a:lnTo>
              </a:path>
            </a:pathLst>
          </a:custGeom>
          <a:ln w="15240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252525"/>
                </a:solidFill>
                <a:latin typeface="Garamond"/>
                <a:cs typeface="Garamon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rgbClr val="252525"/>
                </a:solidFill>
                <a:latin typeface="Garamond"/>
                <a:cs typeface="Garamond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252525"/>
                </a:solidFill>
                <a:latin typeface="Garamond"/>
                <a:cs typeface="Garamon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252525"/>
                </a:solidFill>
                <a:latin typeface="Garamond"/>
                <a:cs typeface="Garamon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53212" y="542544"/>
            <a:ext cx="8041005" cy="5756275"/>
          </a:xfrm>
          <a:custGeom>
            <a:avLst/>
            <a:gdLst/>
            <a:ahLst/>
            <a:cxnLst/>
            <a:rect l="l" t="t" r="r" b="b"/>
            <a:pathLst>
              <a:path w="8041005" h="5756275">
                <a:moveTo>
                  <a:pt x="0" y="5756148"/>
                </a:moveTo>
                <a:lnTo>
                  <a:pt x="8040624" y="5756148"/>
                </a:lnTo>
                <a:lnTo>
                  <a:pt x="8040624" y="0"/>
                </a:lnTo>
                <a:lnTo>
                  <a:pt x="0" y="0"/>
                </a:lnTo>
                <a:lnTo>
                  <a:pt x="0" y="5756148"/>
                </a:lnTo>
                <a:close/>
              </a:path>
            </a:pathLst>
          </a:custGeom>
          <a:ln w="15240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3128772"/>
            <a:ext cx="685799" cy="606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8467343" y="3128772"/>
            <a:ext cx="676655" cy="6065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53212" y="542544"/>
            <a:ext cx="8041005" cy="5756275"/>
          </a:xfrm>
          <a:custGeom>
            <a:avLst/>
            <a:gdLst/>
            <a:ahLst/>
            <a:cxnLst/>
            <a:rect l="l" t="t" r="r" b="b"/>
            <a:pathLst>
              <a:path w="8041005" h="5756275">
                <a:moveTo>
                  <a:pt x="0" y="5756148"/>
                </a:moveTo>
                <a:lnTo>
                  <a:pt x="8040624" y="5756148"/>
                </a:lnTo>
                <a:lnTo>
                  <a:pt x="8040624" y="0"/>
                </a:lnTo>
                <a:lnTo>
                  <a:pt x="0" y="0"/>
                </a:lnTo>
                <a:lnTo>
                  <a:pt x="0" y="5756148"/>
                </a:lnTo>
                <a:close/>
              </a:path>
            </a:pathLst>
          </a:custGeom>
          <a:ln w="15240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3128772"/>
            <a:ext cx="685799" cy="6065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8467343" y="3128772"/>
            <a:ext cx="676655" cy="6065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1278636" y="2356104"/>
            <a:ext cx="6595745" cy="0"/>
          </a:xfrm>
          <a:custGeom>
            <a:avLst/>
            <a:gdLst/>
            <a:ahLst/>
            <a:cxnLst/>
            <a:rect l="l" t="t" r="r" b="b"/>
            <a:pathLst>
              <a:path w="6595745">
                <a:moveTo>
                  <a:pt x="0" y="0"/>
                </a:moveTo>
                <a:lnTo>
                  <a:pt x="6595490" y="0"/>
                </a:lnTo>
              </a:path>
            </a:pathLst>
          </a:custGeom>
          <a:ln w="15240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59256" y="990726"/>
            <a:ext cx="6825487" cy="12458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52525"/>
                </a:solidFill>
                <a:latin typeface="Garamond"/>
                <a:cs typeface="Garamon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54912" y="2464435"/>
            <a:ext cx="6634175" cy="3263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rgbClr val="252525"/>
                </a:solidFill>
                <a:latin typeface="Garamond"/>
                <a:cs typeface="Garamond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0.png"/><Relationship Id="rId7" Type="http://schemas.openxmlformats.org/officeDocument/2006/relationships/image" Target="../media/image4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0.png"/><Relationship Id="rId7" Type="http://schemas.openxmlformats.org/officeDocument/2006/relationships/image" Target="../media/image4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jp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jp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18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jp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1242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14855" y="1520952"/>
            <a:ext cx="6114415" cy="3817620"/>
          </a:xfrm>
          <a:custGeom>
            <a:avLst/>
            <a:gdLst/>
            <a:ahLst/>
            <a:cxnLst/>
            <a:rect l="l" t="t" r="r" b="b"/>
            <a:pathLst>
              <a:path w="6114415" h="3817620">
                <a:moveTo>
                  <a:pt x="0" y="3817620"/>
                </a:moveTo>
                <a:lnTo>
                  <a:pt x="6114288" y="3817620"/>
                </a:lnTo>
                <a:lnTo>
                  <a:pt x="6114288" y="0"/>
                </a:lnTo>
                <a:lnTo>
                  <a:pt x="0" y="0"/>
                </a:lnTo>
                <a:lnTo>
                  <a:pt x="0" y="3817620"/>
                </a:lnTo>
                <a:close/>
              </a:path>
            </a:pathLst>
          </a:custGeom>
          <a:ln w="15240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" y="3128772"/>
            <a:ext cx="1664081" cy="612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79792" y="3128772"/>
            <a:ext cx="1664080" cy="612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19300" y="3471671"/>
            <a:ext cx="5113020" cy="0"/>
          </a:xfrm>
          <a:custGeom>
            <a:avLst/>
            <a:gdLst/>
            <a:ahLst/>
            <a:cxnLst/>
            <a:rect l="l" t="t" r="r" b="b"/>
            <a:pathLst>
              <a:path w="5113020">
                <a:moveTo>
                  <a:pt x="0" y="0"/>
                </a:moveTo>
                <a:lnTo>
                  <a:pt x="5113020" y="0"/>
                </a:lnTo>
              </a:path>
            </a:pathLst>
          </a:custGeom>
          <a:ln w="15240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076450" y="2489453"/>
            <a:ext cx="499999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/>
              <a:t>Credit </a:t>
            </a:r>
            <a:r>
              <a:rPr lang="en-US" sz="4800" spc="-5" dirty="0"/>
              <a:t>Risk </a:t>
            </a:r>
            <a:r>
              <a:rPr sz="4800" dirty="0"/>
              <a:t>Analysis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856354" y="3684639"/>
            <a:ext cx="1431291" cy="45910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30480">
              <a:lnSpc>
                <a:spcPct val="100000"/>
              </a:lnSpc>
              <a:spcBef>
                <a:spcPts val="1085"/>
              </a:spcBef>
            </a:pPr>
            <a:r>
              <a:rPr sz="2000" spc="-5" dirty="0" err="1">
                <a:latin typeface="Garamond"/>
                <a:cs typeface="Garamond"/>
              </a:rPr>
              <a:t>Suraaj</a:t>
            </a:r>
            <a:r>
              <a:rPr lang="en-US" sz="2000" spc="-5" dirty="0">
                <a:latin typeface="Garamond"/>
                <a:cs typeface="Garamond"/>
              </a:rPr>
              <a:t> </a:t>
            </a:r>
            <a:r>
              <a:rPr lang="en-US" sz="2000" spc="-5" dirty="0" err="1">
                <a:latin typeface="Garamond"/>
                <a:cs typeface="Garamond"/>
              </a:rPr>
              <a:t>Hasija</a:t>
            </a:r>
            <a:endParaRPr sz="2000" dirty="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3212" y="542544"/>
            <a:ext cx="8041005" cy="5756275"/>
          </a:xfrm>
          <a:custGeom>
            <a:avLst/>
            <a:gdLst/>
            <a:ahLst/>
            <a:cxnLst/>
            <a:rect l="l" t="t" r="r" b="b"/>
            <a:pathLst>
              <a:path w="8041005" h="5756275">
                <a:moveTo>
                  <a:pt x="0" y="5756148"/>
                </a:moveTo>
                <a:lnTo>
                  <a:pt x="8040624" y="5756148"/>
                </a:lnTo>
                <a:lnTo>
                  <a:pt x="8040624" y="0"/>
                </a:lnTo>
                <a:lnTo>
                  <a:pt x="0" y="0"/>
                </a:lnTo>
                <a:lnTo>
                  <a:pt x="0" y="5756148"/>
                </a:lnTo>
                <a:close/>
              </a:path>
            </a:pathLst>
          </a:custGeom>
          <a:ln w="15240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3128772"/>
            <a:ext cx="685799" cy="606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67343" y="3128772"/>
            <a:ext cx="676655" cy="6065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78636" y="2356104"/>
            <a:ext cx="6595745" cy="0"/>
          </a:xfrm>
          <a:custGeom>
            <a:avLst/>
            <a:gdLst/>
            <a:ahLst/>
            <a:cxnLst/>
            <a:rect l="l" t="t" r="r" b="b"/>
            <a:pathLst>
              <a:path w="6595745">
                <a:moveTo>
                  <a:pt x="0" y="0"/>
                </a:moveTo>
                <a:lnTo>
                  <a:pt x="6595490" y="0"/>
                </a:lnTo>
              </a:path>
            </a:pathLst>
          </a:custGeom>
          <a:ln w="15240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15592" y="1208608"/>
            <a:ext cx="65227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304415" algn="l"/>
              </a:tabLst>
            </a:pPr>
            <a:r>
              <a:rPr sz="4000" spc="-5" dirty="0"/>
              <a:t>Binning</a:t>
            </a:r>
            <a:r>
              <a:rPr sz="4000" spc="10" dirty="0"/>
              <a:t> </a:t>
            </a:r>
            <a:r>
              <a:rPr sz="4000" spc="-5" dirty="0"/>
              <a:t>of	</a:t>
            </a:r>
            <a:r>
              <a:rPr sz="4000" spc="-10" dirty="0"/>
              <a:t>Continuous</a:t>
            </a:r>
            <a:r>
              <a:rPr sz="4000" spc="-75" dirty="0"/>
              <a:t> </a:t>
            </a:r>
            <a:r>
              <a:rPr sz="4000" spc="-35" dirty="0"/>
              <a:t>Variables</a:t>
            </a:r>
            <a:endParaRPr sz="4000"/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99720" marR="423545" indent="-287020">
              <a:lnSpc>
                <a:spcPts val="2700"/>
              </a:lnSpc>
              <a:spcBef>
                <a:spcPts val="434"/>
              </a:spcBef>
              <a:buClr>
                <a:srgbClr val="83992A"/>
              </a:buClr>
              <a:buSzPct val="114000"/>
              <a:buFont typeface="Arial"/>
              <a:buChar char="•"/>
              <a:tabLst>
                <a:tab pos="300355" algn="l"/>
                <a:tab pos="300990" algn="l"/>
              </a:tabLst>
            </a:pPr>
            <a:r>
              <a:rPr spc="-110" dirty="0"/>
              <a:t>We </a:t>
            </a:r>
            <a:r>
              <a:rPr spc="-5" dirty="0"/>
              <a:t>decide to bin the </a:t>
            </a:r>
            <a:r>
              <a:rPr spc="-10" dirty="0"/>
              <a:t>AMT_INCOME_TOTAL  </a:t>
            </a:r>
            <a:r>
              <a:rPr spc="-5" dirty="0"/>
              <a:t>column into 3 </a:t>
            </a:r>
            <a:r>
              <a:rPr spc="-20" dirty="0"/>
              <a:t>bins,</a:t>
            </a:r>
            <a:r>
              <a:rPr dirty="0"/>
              <a:t> </a:t>
            </a:r>
            <a:r>
              <a:rPr spc="-5" dirty="0"/>
              <a:t>namely:</a:t>
            </a:r>
          </a:p>
          <a:p>
            <a:pPr marL="756920" marR="518159" lvl="1" indent="-287020">
              <a:lnSpc>
                <a:spcPct val="87900"/>
              </a:lnSpc>
              <a:spcBef>
                <a:spcPts val="925"/>
              </a:spcBef>
              <a:buClr>
                <a:srgbClr val="83992A"/>
              </a:buClr>
              <a:buSzPct val="110000"/>
              <a:buFont typeface="Wingdings"/>
              <a:buChar char=""/>
              <a:tabLst>
                <a:tab pos="762635" algn="l"/>
                <a:tab pos="2691130" algn="l"/>
              </a:tabLst>
            </a:pPr>
            <a:r>
              <a:rPr sz="2500" b="1" spc="-20" dirty="0">
                <a:solidFill>
                  <a:srgbClr val="252525"/>
                </a:solidFill>
                <a:latin typeface="Garamond"/>
                <a:cs typeface="Garamond"/>
              </a:rPr>
              <a:t>Low</a:t>
            </a:r>
            <a:r>
              <a:rPr sz="2500" b="1" spc="10" dirty="0">
                <a:solidFill>
                  <a:srgbClr val="252525"/>
                </a:solidFill>
                <a:latin typeface="Garamond"/>
                <a:cs typeface="Garamond"/>
              </a:rPr>
              <a:t> </a:t>
            </a:r>
            <a:r>
              <a:rPr sz="2500" b="1" dirty="0">
                <a:solidFill>
                  <a:srgbClr val="252525"/>
                </a:solidFill>
                <a:latin typeface="Garamond"/>
                <a:cs typeface="Garamond"/>
              </a:rPr>
              <a:t>Income</a:t>
            </a:r>
            <a:r>
              <a:rPr sz="2500" dirty="0">
                <a:solidFill>
                  <a:srgbClr val="252525"/>
                </a:solidFill>
                <a:latin typeface="Garamond"/>
                <a:cs typeface="Garamond"/>
              </a:rPr>
              <a:t>:	with </a:t>
            </a:r>
            <a:r>
              <a:rPr sz="2500" spc="-10" dirty="0">
                <a:solidFill>
                  <a:srgbClr val="252525"/>
                </a:solidFill>
                <a:latin typeface="Garamond"/>
                <a:cs typeface="Garamond"/>
              </a:rPr>
              <a:t>values </a:t>
            </a:r>
            <a:r>
              <a:rPr sz="2500" spc="-5" dirty="0">
                <a:solidFill>
                  <a:srgbClr val="252525"/>
                </a:solidFill>
                <a:latin typeface="Garamond"/>
                <a:cs typeface="Garamond"/>
              </a:rPr>
              <a:t>less than the</a:t>
            </a:r>
            <a:r>
              <a:rPr sz="2500" spc="-70" dirty="0">
                <a:solidFill>
                  <a:srgbClr val="252525"/>
                </a:solidFill>
                <a:latin typeface="Garamond"/>
                <a:cs typeface="Garamond"/>
              </a:rPr>
              <a:t> </a:t>
            </a:r>
            <a:r>
              <a:rPr sz="2500" dirty="0">
                <a:solidFill>
                  <a:srgbClr val="252525"/>
                </a:solidFill>
                <a:latin typeface="Garamond"/>
                <a:cs typeface="Garamond"/>
              </a:rPr>
              <a:t>0.3  </a:t>
            </a:r>
            <a:r>
              <a:rPr sz="2500" spc="-5" dirty="0">
                <a:solidFill>
                  <a:srgbClr val="252525"/>
                </a:solidFill>
                <a:latin typeface="Garamond"/>
                <a:cs typeface="Garamond"/>
              </a:rPr>
              <a:t>IQR </a:t>
            </a:r>
            <a:r>
              <a:rPr sz="2500" spc="-10" dirty="0">
                <a:solidFill>
                  <a:srgbClr val="252525"/>
                </a:solidFill>
                <a:latin typeface="Garamond"/>
                <a:cs typeface="Garamond"/>
              </a:rPr>
              <a:t>value </a:t>
            </a:r>
            <a:r>
              <a:rPr sz="2500" spc="-5" dirty="0">
                <a:solidFill>
                  <a:srgbClr val="252525"/>
                </a:solidFill>
                <a:latin typeface="Garamond"/>
                <a:cs typeface="Garamond"/>
              </a:rPr>
              <a:t>of</a:t>
            </a:r>
            <a:r>
              <a:rPr sz="2500" spc="320" dirty="0">
                <a:solidFill>
                  <a:srgbClr val="252525"/>
                </a:solidFill>
                <a:latin typeface="Garamond"/>
                <a:cs typeface="Garamond"/>
              </a:rPr>
              <a:t> </a:t>
            </a:r>
            <a:r>
              <a:rPr sz="2500" spc="-5" dirty="0">
                <a:solidFill>
                  <a:srgbClr val="252525"/>
                </a:solidFill>
                <a:latin typeface="Garamond"/>
                <a:cs typeface="Garamond"/>
              </a:rPr>
              <a:t>column</a:t>
            </a:r>
            <a:endParaRPr sz="2500">
              <a:latin typeface="Garamond"/>
              <a:cs typeface="Garamond"/>
            </a:endParaRPr>
          </a:p>
          <a:p>
            <a:pPr marL="761365" lvl="1" indent="-291465">
              <a:lnSpc>
                <a:spcPts val="3235"/>
              </a:lnSpc>
              <a:spcBef>
                <a:spcPts val="550"/>
              </a:spcBef>
              <a:buClr>
                <a:srgbClr val="83992A"/>
              </a:buClr>
              <a:buSzPct val="110000"/>
              <a:buFont typeface="Wingdings"/>
              <a:buChar char=""/>
              <a:tabLst>
                <a:tab pos="762635" algn="l"/>
                <a:tab pos="3181985" algn="l"/>
              </a:tabLst>
            </a:pPr>
            <a:r>
              <a:rPr sz="2500" b="1" spc="-10" dirty="0">
                <a:solidFill>
                  <a:srgbClr val="252525"/>
                </a:solidFill>
                <a:latin typeface="Garamond"/>
                <a:cs typeface="Garamond"/>
              </a:rPr>
              <a:t>Average</a:t>
            </a:r>
            <a:r>
              <a:rPr sz="2500" b="1" spc="5" dirty="0">
                <a:solidFill>
                  <a:srgbClr val="252525"/>
                </a:solidFill>
                <a:latin typeface="Garamond"/>
                <a:cs typeface="Garamond"/>
              </a:rPr>
              <a:t> </a:t>
            </a:r>
            <a:r>
              <a:rPr sz="2500" b="1" dirty="0">
                <a:solidFill>
                  <a:srgbClr val="252525"/>
                </a:solidFill>
                <a:latin typeface="Garamond"/>
                <a:cs typeface="Garamond"/>
              </a:rPr>
              <a:t>Income</a:t>
            </a:r>
            <a:r>
              <a:rPr sz="2500" dirty="0">
                <a:solidFill>
                  <a:srgbClr val="252525"/>
                </a:solidFill>
                <a:latin typeface="Garamond"/>
                <a:cs typeface="Garamond"/>
              </a:rPr>
              <a:t>:	with </a:t>
            </a:r>
            <a:r>
              <a:rPr sz="2500" spc="-10" dirty="0">
                <a:solidFill>
                  <a:srgbClr val="252525"/>
                </a:solidFill>
                <a:latin typeface="Garamond"/>
                <a:cs typeface="Garamond"/>
              </a:rPr>
              <a:t>values between </a:t>
            </a:r>
            <a:r>
              <a:rPr sz="2500" dirty="0">
                <a:solidFill>
                  <a:srgbClr val="252525"/>
                </a:solidFill>
                <a:latin typeface="Garamond"/>
                <a:cs typeface="Garamond"/>
              </a:rPr>
              <a:t>0.3</a:t>
            </a:r>
            <a:r>
              <a:rPr sz="2500" spc="-80" dirty="0">
                <a:solidFill>
                  <a:srgbClr val="252525"/>
                </a:solidFill>
                <a:latin typeface="Garamond"/>
                <a:cs typeface="Garamond"/>
              </a:rPr>
              <a:t> </a:t>
            </a:r>
            <a:r>
              <a:rPr sz="2500" spc="-5" dirty="0">
                <a:solidFill>
                  <a:srgbClr val="252525"/>
                </a:solidFill>
                <a:latin typeface="Garamond"/>
                <a:cs typeface="Garamond"/>
              </a:rPr>
              <a:t>and</a:t>
            </a:r>
            <a:endParaRPr sz="2500">
              <a:latin typeface="Garamond"/>
              <a:cs typeface="Garamond"/>
            </a:endParaRPr>
          </a:p>
          <a:p>
            <a:pPr marL="756920">
              <a:lnSpc>
                <a:spcPts val="2815"/>
              </a:lnSpc>
            </a:pPr>
            <a:r>
              <a:rPr dirty="0"/>
              <a:t>0.7 </a:t>
            </a:r>
            <a:r>
              <a:rPr spc="-5" dirty="0"/>
              <a:t>IQR </a:t>
            </a:r>
            <a:r>
              <a:rPr spc="-10" dirty="0"/>
              <a:t>values of</a:t>
            </a:r>
            <a:r>
              <a:rPr spc="340" dirty="0"/>
              <a:t> </a:t>
            </a:r>
            <a:r>
              <a:rPr spc="-5" dirty="0"/>
              <a:t>column</a:t>
            </a:r>
          </a:p>
          <a:p>
            <a:pPr marL="756920" marR="116839" indent="-287020">
              <a:lnSpc>
                <a:spcPct val="88000"/>
              </a:lnSpc>
              <a:spcBef>
                <a:spcPts val="960"/>
              </a:spcBef>
              <a:buClr>
                <a:srgbClr val="83992A"/>
              </a:buClr>
              <a:buSzPct val="110000"/>
              <a:buFont typeface="Wingdings"/>
              <a:buChar char=""/>
              <a:tabLst>
                <a:tab pos="763270" algn="l"/>
                <a:tab pos="2811780" algn="l"/>
              </a:tabLst>
            </a:pPr>
            <a:r>
              <a:rPr b="1" spc="-5" dirty="0">
                <a:latin typeface="Garamond"/>
                <a:cs typeface="Garamond"/>
              </a:rPr>
              <a:t>High</a:t>
            </a:r>
            <a:r>
              <a:rPr b="1" spc="35" dirty="0">
                <a:latin typeface="Garamond"/>
                <a:cs typeface="Garamond"/>
              </a:rPr>
              <a:t> </a:t>
            </a:r>
            <a:r>
              <a:rPr b="1" spc="-5" dirty="0">
                <a:latin typeface="Garamond"/>
                <a:cs typeface="Garamond"/>
              </a:rPr>
              <a:t>Income</a:t>
            </a:r>
            <a:r>
              <a:rPr spc="-5" dirty="0"/>
              <a:t>:	</a:t>
            </a:r>
            <a:r>
              <a:rPr dirty="0"/>
              <a:t>with </a:t>
            </a:r>
            <a:r>
              <a:rPr spc="-10" dirty="0"/>
              <a:t>values </a:t>
            </a:r>
            <a:r>
              <a:rPr spc="-5" dirty="0"/>
              <a:t>more than the</a:t>
            </a:r>
            <a:r>
              <a:rPr spc="-65" dirty="0"/>
              <a:t> </a:t>
            </a:r>
            <a:r>
              <a:rPr dirty="0"/>
              <a:t>0..7  </a:t>
            </a:r>
            <a:r>
              <a:rPr spc="-5" dirty="0"/>
              <a:t>IQR </a:t>
            </a:r>
            <a:r>
              <a:rPr spc="-15" dirty="0"/>
              <a:t>value </a:t>
            </a:r>
            <a:r>
              <a:rPr spc="-5" dirty="0"/>
              <a:t>of</a:t>
            </a:r>
            <a:r>
              <a:rPr spc="335" dirty="0"/>
              <a:t> </a:t>
            </a:r>
            <a:r>
              <a:rPr spc="-5" dirty="0"/>
              <a:t>column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3212" y="542544"/>
            <a:ext cx="8041005" cy="5756275"/>
          </a:xfrm>
          <a:custGeom>
            <a:avLst/>
            <a:gdLst/>
            <a:ahLst/>
            <a:cxnLst/>
            <a:rect l="l" t="t" r="r" b="b"/>
            <a:pathLst>
              <a:path w="8041005" h="5756275">
                <a:moveTo>
                  <a:pt x="0" y="5756148"/>
                </a:moveTo>
                <a:lnTo>
                  <a:pt x="8040624" y="5756148"/>
                </a:lnTo>
                <a:lnTo>
                  <a:pt x="8040624" y="0"/>
                </a:lnTo>
                <a:lnTo>
                  <a:pt x="0" y="0"/>
                </a:lnTo>
                <a:lnTo>
                  <a:pt x="0" y="5756148"/>
                </a:lnTo>
                <a:close/>
              </a:path>
            </a:pathLst>
          </a:custGeom>
          <a:ln w="15240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3128772"/>
            <a:ext cx="685799" cy="606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67343" y="3128772"/>
            <a:ext cx="676655" cy="6065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78636" y="2356104"/>
            <a:ext cx="6595745" cy="0"/>
          </a:xfrm>
          <a:custGeom>
            <a:avLst/>
            <a:gdLst/>
            <a:ahLst/>
            <a:cxnLst/>
            <a:rect l="l" t="t" r="r" b="b"/>
            <a:pathLst>
              <a:path w="6595745">
                <a:moveTo>
                  <a:pt x="0" y="0"/>
                </a:moveTo>
                <a:lnTo>
                  <a:pt x="6595490" y="0"/>
                </a:lnTo>
              </a:path>
            </a:pathLst>
          </a:custGeom>
          <a:ln w="15240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829561" y="1208608"/>
            <a:ext cx="31476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Data</a:t>
            </a:r>
            <a:r>
              <a:rPr sz="4000" spc="-80" dirty="0"/>
              <a:t> </a:t>
            </a:r>
            <a:r>
              <a:rPr sz="4000" dirty="0"/>
              <a:t>Imbalance</a:t>
            </a:r>
            <a:endParaRPr sz="4000"/>
          </a:p>
        </p:txBody>
      </p:sp>
      <p:sp>
        <p:nvSpPr>
          <p:cNvPr id="8" name="object 8"/>
          <p:cNvSpPr txBox="1"/>
          <p:nvPr/>
        </p:nvSpPr>
        <p:spPr>
          <a:xfrm>
            <a:off x="1374394" y="2526918"/>
            <a:ext cx="3034030" cy="35217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95"/>
              </a:spcBef>
              <a:buClr>
                <a:srgbClr val="83992A"/>
              </a:buClr>
              <a:buSzPct val="113636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200" spc="-15" dirty="0">
                <a:solidFill>
                  <a:srgbClr val="252525"/>
                </a:solidFill>
                <a:latin typeface="Garamond"/>
                <a:cs typeface="Garamond"/>
              </a:rPr>
              <a:t>From </a:t>
            </a:r>
            <a:r>
              <a:rPr sz="2200" spc="-5" dirty="0">
                <a:solidFill>
                  <a:srgbClr val="252525"/>
                </a:solidFill>
                <a:latin typeface="Garamond"/>
                <a:cs typeface="Garamond"/>
              </a:rPr>
              <a:t>the </a:t>
            </a:r>
            <a:r>
              <a:rPr sz="2200" spc="-20" dirty="0">
                <a:solidFill>
                  <a:srgbClr val="252525"/>
                </a:solidFill>
                <a:latin typeface="Garamond"/>
                <a:cs typeface="Garamond"/>
              </a:rPr>
              <a:t>above </a:t>
            </a:r>
            <a:r>
              <a:rPr sz="2200" spc="-5" dirty="0">
                <a:solidFill>
                  <a:srgbClr val="252525"/>
                </a:solidFill>
                <a:latin typeface="Garamond"/>
                <a:cs typeface="Garamond"/>
              </a:rPr>
              <a:t>count  </a:t>
            </a:r>
            <a:r>
              <a:rPr sz="2200" spc="-10" dirty="0">
                <a:solidFill>
                  <a:srgbClr val="252525"/>
                </a:solidFill>
                <a:latin typeface="Garamond"/>
                <a:cs typeface="Garamond"/>
              </a:rPr>
              <a:t>plot and </a:t>
            </a:r>
            <a:r>
              <a:rPr sz="2200" spc="-5" dirty="0">
                <a:solidFill>
                  <a:srgbClr val="252525"/>
                </a:solidFill>
                <a:latin typeface="Garamond"/>
                <a:cs typeface="Garamond"/>
              </a:rPr>
              <a:t>the </a:t>
            </a:r>
            <a:r>
              <a:rPr sz="2200" spc="-15" dirty="0">
                <a:solidFill>
                  <a:srgbClr val="252525"/>
                </a:solidFill>
                <a:latin typeface="Garamond"/>
                <a:cs typeface="Garamond"/>
              </a:rPr>
              <a:t>value </a:t>
            </a:r>
            <a:r>
              <a:rPr sz="2200" spc="-5" dirty="0">
                <a:solidFill>
                  <a:srgbClr val="252525"/>
                </a:solidFill>
                <a:latin typeface="Garamond"/>
                <a:cs typeface="Garamond"/>
              </a:rPr>
              <a:t>counts  of the </a:t>
            </a:r>
            <a:r>
              <a:rPr sz="2200" spc="-30" dirty="0">
                <a:solidFill>
                  <a:srgbClr val="252525"/>
                </a:solidFill>
                <a:latin typeface="Garamond"/>
                <a:cs typeface="Garamond"/>
              </a:rPr>
              <a:t>TARGET  </a:t>
            </a:r>
            <a:r>
              <a:rPr sz="2200" spc="-5" dirty="0">
                <a:solidFill>
                  <a:srgbClr val="252525"/>
                </a:solidFill>
                <a:latin typeface="Garamond"/>
                <a:cs typeface="Garamond"/>
              </a:rPr>
              <a:t>column, </a:t>
            </a:r>
            <a:r>
              <a:rPr sz="2200" spc="-15" dirty="0">
                <a:solidFill>
                  <a:srgbClr val="252525"/>
                </a:solidFill>
                <a:latin typeface="Garamond"/>
                <a:cs typeface="Garamond"/>
              </a:rPr>
              <a:t>we </a:t>
            </a:r>
            <a:r>
              <a:rPr sz="2200" spc="-10" dirty="0">
                <a:solidFill>
                  <a:srgbClr val="252525"/>
                </a:solidFill>
                <a:latin typeface="Garamond"/>
                <a:cs typeface="Garamond"/>
              </a:rPr>
              <a:t>can </a:t>
            </a:r>
            <a:r>
              <a:rPr sz="2200" spc="-5" dirty="0">
                <a:solidFill>
                  <a:srgbClr val="252525"/>
                </a:solidFill>
                <a:latin typeface="Garamond"/>
                <a:cs typeface="Garamond"/>
              </a:rPr>
              <a:t>clearly  state </a:t>
            </a:r>
            <a:r>
              <a:rPr sz="2200" spc="-10" dirty="0">
                <a:solidFill>
                  <a:srgbClr val="252525"/>
                </a:solidFill>
                <a:latin typeface="Garamond"/>
                <a:cs typeface="Garamond"/>
              </a:rPr>
              <a:t>that </a:t>
            </a:r>
            <a:r>
              <a:rPr sz="2200" spc="-5" dirty="0">
                <a:solidFill>
                  <a:srgbClr val="252525"/>
                </a:solidFill>
                <a:latin typeface="Garamond"/>
                <a:cs typeface="Garamond"/>
              </a:rPr>
              <a:t>there is data  </a:t>
            </a:r>
            <a:r>
              <a:rPr sz="2200" spc="-10" dirty="0">
                <a:solidFill>
                  <a:srgbClr val="252525"/>
                </a:solidFill>
                <a:latin typeface="Garamond"/>
                <a:cs typeface="Garamond"/>
              </a:rPr>
              <a:t>imbalance.</a:t>
            </a:r>
            <a:endParaRPr sz="2200">
              <a:latin typeface="Garamond"/>
              <a:cs typeface="Garamond"/>
            </a:endParaRPr>
          </a:p>
          <a:p>
            <a:pPr marL="299085" marR="211454" indent="-287020" algn="just">
              <a:lnSpc>
                <a:spcPct val="100000"/>
              </a:lnSpc>
              <a:spcBef>
                <a:spcPts val="1130"/>
              </a:spcBef>
              <a:buClr>
                <a:srgbClr val="83992A"/>
              </a:buClr>
              <a:buSzPct val="113636"/>
              <a:buFont typeface="Arial"/>
              <a:buChar char="•"/>
              <a:tabLst>
                <a:tab pos="299720" algn="l"/>
              </a:tabLst>
            </a:pPr>
            <a:r>
              <a:rPr sz="2200" spc="-5" dirty="0">
                <a:solidFill>
                  <a:srgbClr val="252525"/>
                </a:solidFill>
                <a:latin typeface="Garamond"/>
                <a:cs typeface="Garamond"/>
              </a:rPr>
              <a:t>Number of defaulters  are less </a:t>
            </a:r>
            <a:r>
              <a:rPr sz="2200" spc="-10" dirty="0">
                <a:solidFill>
                  <a:srgbClr val="252525"/>
                </a:solidFill>
                <a:latin typeface="Garamond"/>
                <a:cs typeface="Garamond"/>
              </a:rPr>
              <a:t>than one-tenth  </a:t>
            </a:r>
            <a:r>
              <a:rPr sz="2200" spc="-5" dirty="0">
                <a:solidFill>
                  <a:srgbClr val="252525"/>
                </a:solidFill>
                <a:latin typeface="Garamond"/>
                <a:cs typeface="Garamond"/>
              </a:rPr>
              <a:t>of the </a:t>
            </a:r>
            <a:r>
              <a:rPr sz="2200" spc="-10" dirty="0">
                <a:solidFill>
                  <a:srgbClr val="252525"/>
                </a:solidFill>
                <a:latin typeface="Garamond"/>
                <a:cs typeface="Garamond"/>
              </a:rPr>
              <a:t>number </a:t>
            </a:r>
            <a:r>
              <a:rPr sz="2200" spc="-5" dirty="0">
                <a:solidFill>
                  <a:srgbClr val="252525"/>
                </a:solidFill>
                <a:latin typeface="Garamond"/>
                <a:cs typeface="Garamond"/>
              </a:rPr>
              <a:t>of </a:t>
            </a:r>
            <a:r>
              <a:rPr sz="2200" spc="-10" dirty="0">
                <a:solidFill>
                  <a:srgbClr val="252525"/>
                </a:solidFill>
                <a:latin typeface="Garamond"/>
                <a:cs typeface="Garamond"/>
              </a:rPr>
              <a:t>non-  defaulters.</a:t>
            </a:r>
            <a:endParaRPr sz="2200">
              <a:latin typeface="Garamond"/>
              <a:cs typeface="Garamon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53000" y="3048000"/>
            <a:ext cx="3409188" cy="2895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84291" y="1371600"/>
            <a:ext cx="2546604" cy="1295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19829" y="2356104"/>
            <a:ext cx="2954655" cy="0"/>
          </a:xfrm>
          <a:custGeom>
            <a:avLst/>
            <a:gdLst/>
            <a:ahLst/>
            <a:cxnLst/>
            <a:rect l="l" t="t" r="r" b="b"/>
            <a:pathLst>
              <a:path w="2954654">
                <a:moveTo>
                  <a:pt x="0" y="0"/>
                </a:moveTo>
                <a:lnTo>
                  <a:pt x="2954296" y="0"/>
                </a:lnTo>
              </a:path>
            </a:pathLst>
          </a:custGeom>
          <a:ln w="15240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78636" y="2356104"/>
            <a:ext cx="3385185" cy="0"/>
          </a:xfrm>
          <a:custGeom>
            <a:avLst/>
            <a:gdLst/>
            <a:ahLst/>
            <a:cxnLst/>
            <a:rect l="l" t="t" r="r" b="b"/>
            <a:pathLst>
              <a:path w="3385185">
                <a:moveTo>
                  <a:pt x="0" y="0"/>
                </a:moveTo>
                <a:lnTo>
                  <a:pt x="3384597" y="0"/>
                </a:lnTo>
              </a:path>
            </a:pathLst>
          </a:custGeom>
          <a:ln w="15240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0952" cy="6856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46504" y="1540763"/>
            <a:ext cx="5657215" cy="3836035"/>
          </a:xfrm>
          <a:custGeom>
            <a:avLst/>
            <a:gdLst/>
            <a:ahLst/>
            <a:cxnLst/>
            <a:rect l="l" t="t" r="r" b="b"/>
            <a:pathLst>
              <a:path w="5657215" h="3836035">
                <a:moveTo>
                  <a:pt x="0" y="3835908"/>
                </a:moveTo>
                <a:lnTo>
                  <a:pt x="5657088" y="3835908"/>
                </a:lnTo>
                <a:lnTo>
                  <a:pt x="5657088" y="0"/>
                </a:lnTo>
                <a:lnTo>
                  <a:pt x="0" y="0"/>
                </a:lnTo>
                <a:lnTo>
                  <a:pt x="0" y="3835908"/>
                </a:lnTo>
                <a:close/>
              </a:path>
            </a:pathLst>
          </a:custGeom>
          <a:ln w="15240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3147060"/>
            <a:ext cx="1845564" cy="612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01483" y="3147060"/>
            <a:ext cx="1842516" cy="6126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19829" y="3521964"/>
            <a:ext cx="2211705" cy="0"/>
          </a:xfrm>
          <a:custGeom>
            <a:avLst/>
            <a:gdLst/>
            <a:ahLst/>
            <a:cxnLst/>
            <a:rect l="l" t="t" r="r" b="b"/>
            <a:pathLst>
              <a:path w="2211704">
                <a:moveTo>
                  <a:pt x="0" y="0"/>
                </a:moveTo>
                <a:lnTo>
                  <a:pt x="2211219" y="0"/>
                </a:lnTo>
              </a:path>
            </a:pathLst>
          </a:custGeom>
          <a:ln w="15240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19300" y="3521964"/>
            <a:ext cx="2644140" cy="0"/>
          </a:xfrm>
          <a:custGeom>
            <a:avLst/>
            <a:gdLst/>
            <a:ahLst/>
            <a:cxnLst/>
            <a:rect l="l" t="t" r="r" b="b"/>
            <a:pathLst>
              <a:path w="2644140">
                <a:moveTo>
                  <a:pt x="0" y="0"/>
                </a:moveTo>
                <a:lnTo>
                  <a:pt x="2643933" y="0"/>
                </a:lnTo>
              </a:path>
            </a:pathLst>
          </a:custGeom>
          <a:ln w="15240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7868" y="611123"/>
            <a:ext cx="8229600" cy="5638800"/>
          </a:xfrm>
          <a:custGeom>
            <a:avLst/>
            <a:gdLst/>
            <a:ahLst/>
            <a:cxnLst/>
            <a:rect l="l" t="t" r="r" b="b"/>
            <a:pathLst>
              <a:path w="8229600" h="5638800">
                <a:moveTo>
                  <a:pt x="0" y="5638800"/>
                </a:moveTo>
                <a:lnTo>
                  <a:pt x="8229600" y="5638800"/>
                </a:lnTo>
                <a:lnTo>
                  <a:pt x="8229600" y="0"/>
                </a:lnTo>
                <a:lnTo>
                  <a:pt x="0" y="0"/>
                </a:lnTo>
                <a:lnTo>
                  <a:pt x="0" y="5638800"/>
                </a:lnTo>
                <a:close/>
              </a:path>
            </a:pathLst>
          </a:custGeom>
          <a:ln w="15240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3156204"/>
            <a:ext cx="583692" cy="6065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89264" y="3156204"/>
            <a:ext cx="554735" cy="6065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197965" y="2796921"/>
            <a:ext cx="282067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6535" marR="685800" indent="-204470">
              <a:lnSpc>
                <a:spcPct val="100000"/>
              </a:lnSpc>
              <a:spcBef>
                <a:spcPts val="100"/>
              </a:spcBef>
            </a:pPr>
            <a:r>
              <a:rPr sz="4200" spc="-5" dirty="0">
                <a:solidFill>
                  <a:srgbClr val="252525"/>
                </a:solidFill>
                <a:latin typeface="Garamond"/>
                <a:cs typeface="Garamond"/>
              </a:rPr>
              <a:t>Un</a:t>
            </a:r>
            <a:r>
              <a:rPr sz="4200" spc="-60" dirty="0">
                <a:solidFill>
                  <a:srgbClr val="252525"/>
                </a:solidFill>
                <a:latin typeface="Garamond"/>
                <a:cs typeface="Garamond"/>
              </a:rPr>
              <a:t>i</a:t>
            </a:r>
            <a:r>
              <a:rPr sz="4200" spc="-85" dirty="0">
                <a:solidFill>
                  <a:srgbClr val="252525"/>
                </a:solidFill>
                <a:latin typeface="Garamond"/>
                <a:cs typeface="Garamond"/>
              </a:rPr>
              <a:t>v</a:t>
            </a:r>
            <a:r>
              <a:rPr sz="4200" spc="-5" dirty="0">
                <a:solidFill>
                  <a:srgbClr val="252525"/>
                </a:solidFill>
                <a:latin typeface="Garamond"/>
                <a:cs typeface="Garamond"/>
              </a:rPr>
              <a:t>ariate  Analysis</a:t>
            </a:r>
            <a:endParaRPr sz="4200">
              <a:latin typeface="Garamond"/>
              <a:cs typeface="Garamond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111817" y="1910790"/>
            <a:ext cx="2395715" cy="260558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663233" y="4665617"/>
            <a:ext cx="2951480" cy="256540"/>
          </a:xfrm>
          <a:custGeom>
            <a:avLst/>
            <a:gdLst/>
            <a:ahLst/>
            <a:cxnLst/>
            <a:rect l="l" t="t" r="r" b="b"/>
            <a:pathLst>
              <a:path w="2951479" h="256539">
                <a:moveTo>
                  <a:pt x="0" y="256334"/>
                </a:moveTo>
                <a:lnTo>
                  <a:pt x="2950861" y="256334"/>
                </a:lnTo>
                <a:lnTo>
                  <a:pt x="2950861" y="0"/>
                </a:lnTo>
                <a:lnTo>
                  <a:pt x="0" y="0"/>
                </a:lnTo>
                <a:lnTo>
                  <a:pt x="0" y="256334"/>
                </a:lnTo>
                <a:close/>
              </a:path>
            </a:pathLst>
          </a:custGeom>
          <a:solidFill>
            <a:srgbClr val="8399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63233" y="1932233"/>
            <a:ext cx="257175" cy="2733675"/>
          </a:xfrm>
          <a:custGeom>
            <a:avLst/>
            <a:gdLst/>
            <a:ahLst/>
            <a:cxnLst/>
            <a:rect l="l" t="t" r="r" b="b"/>
            <a:pathLst>
              <a:path w="257175" h="2733675">
                <a:moveTo>
                  <a:pt x="0" y="2733384"/>
                </a:moveTo>
                <a:lnTo>
                  <a:pt x="256596" y="2733384"/>
                </a:lnTo>
                <a:lnTo>
                  <a:pt x="256596" y="0"/>
                </a:lnTo>
                <a:lnTo>
                  <a:pt x="0" y="0"/>
                </a:lnTo>
                <a:lnTo>
                  <a:pt x="0" y="2733384"/>
                </a:lnTo>
                <a:close/>
              </a:path>
            </a:pathLst>
          </a:custGeom>
          <a:solidFill>
            <a:srgbClr val="8399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41814" y="1911502"/>
            <a:ext cx="2994025" cy="3031490"/>
          </a:xfrm>
          <a:custGeom>
            <a:avLst/>
            <a:gdLst/>
            <a:ahLst/>
            <a:cxnLst/>
            <a:rect l="l" t="t" r="r" b="b"/>
            <a:pathLst>
              <a:path w="2994025" h="3031490">
                <a:moveTo>
                  <a:pt x="299434" y="0"/>
                </a:moveTo>
                <a:lnTo>
                  <a:pt x="0" y="0"/>
                </a:lnTo>
                <a:lnTo>
                  <a:pt x="0" y="3031453"/>
                </a:lnTo>
                <a:lnTo>
                  <a:pt x="2993663" y="3031453"/>
                </a:lnTo>
                <a:lnTo>
                  <a:pt x="2993663" y="3010068"/>
                </a:lnTo>
                <a:lnTo>
                  <a:pt x="42837" y="3010069"/>
                </a:lnTo>
                <a:lnTo>
                  <a:pt x="21418" y="2988720"/>
                </a:lnTo>
                <a:lnTo>
                  <a:pt x="42837" y="2988720"/>
                </a:lnTo>
                <a:lnTo>
                  <a:pt x="42837" y="42626"/>
                </a:lnTo>
                <a:lnTo>
                  <a:pt x="21418" y="42626"/>
                </a:lnTo>
                <a:lnTo>
                  <a:pt x="42837" y="21242"/>
                </a:lnTo>
                <a:lnTo>
                  <a:pt x="299434" y="21242"/>
                </a:lnTo>
                <a:lnTo>
                  <a:pt x="299434" y="0"/>
                </a:lnTo>
                <a:close/>
              </a:path>
              <a:path w="2994025" h="3031490">
                <a:moveTo>
                  <a:pt x="42837" y="2988720"/>
                </a:moveTo>
                <a:lnTo>
                  <a:pt x="21418" y="2988720"/>
                </a:lnTo>
                <a:lnTo>
                  <a:pt x="42837" y="3010069"/>
                </a:lnTo>
                <a:lnTo>
                  <a:pt x="42837" y="2988720"/>
                </a:lnTo>
                <a:close/>
              </a:path>
              <a:path w="2994025" h="3031490">
                <a:moveTo>
                  <a:pt x="2950861" y="2988720"/>
                </a:moveTo>
                <a:lnTo>
                  <a:pt x="42837" y="2988720"/>
                </a:lnTo>
                <a:lnTo>
                  <a:pt x="42837" y="3010069"/>
                </a:lnTo>
                <a:lnTo>
                  <a:pt x="2950861" y="3010068"/>
                </a:lnTo>
                <a:lnTo>
                  <a:pt x="2950861" y="2988720"/>
                </a:lnTo>
                <a:close/>
              </a:path>
              <a:path w="2994025" h="3031490">
                <a:moveTo>
                  <a:pt x="2950861" y="2753883"/>
                </a:moveTo>
                <a:lnTo>
                  <a:pt x="2950861" y="3010068"/>
                </a:lnTo>
                <a:lnTo>
                  <a:pt x="2972280" y="2988720"/>
                </a:lnTo>
                <a:lnTo>
                  <a:pt x="2993663" y="2988720"/>
                </a:lnTo>
                <a:lnTo>
                  <a:pt x="2993663" y="2775267"/>
                </a:lnTo>
                <a:lnTo>
                  <a:pt x="2972280" y="2775267"/>
                </a:lnTo>
                <a:lnTo>
                  <a:pt x="2950861" y="2753883"/>
                </a:lnTo>
                <a:close/>
              </a:path>
              <a:path w="2994025" h="3031490">
                <a:moveTo>
                  <a:pt x="2993663" y="2988720"/>
                </a:moveTo>
                <a:lnTo>
                  <a:pt x="2972280" y="2988720"/>
                </a:lnTo>
                <a:lnTo>
                  <a:pt x="2950861" y="3010068"/>
                </a:lnTo>
                <a:lnTo>
                  <a:pt x="2993663" y="3010068"/>
                </a:lnTo>
                <a:lnTo>
                  <a:pt x="2993663" y="2988720"/>
                </a:lnTo>
                <a:close/>
              </a:path>
              <a:path w="2994025" h="3031490">
                <a:moveTo>
                  <a:pt x="256596" y="21242"/>
                </a:moveTo>
                <a:lnTo>
                  <a:pt x="256596" y="2775268"/>
                </a:lnTo>
                <a:lnTo>
                  <a:pt x="2950861" y="2775267"/>
                </a:lnTo>
                <a:lnTo>
                  <a:pt x="2950861" y="2753883"/>
                </a:lnTo>
                <a:lnTo>
                  <a:pt x="299434" y="2753883"/>
                </a:lnTo>
                <a:lnTo>
                  <a:pt x="278015" y="2732535"/>
                </a:lnTo>
                <a:lnTo>
                  <a:pt x="299434" y="2732535"/>
                </a:lnTo>
                <a:lnTo>
                  <a:pt x="299434" y="42626"/>
                </a:lnTo>
                <a:lnTo>
                  <a:pt x="278015" y="42626"/>
                </a:lnTo>
                <a:lnTo>
                  <a:pt x="256596" y="21242"/>
                </a:lnTo>
                <a:close/>
              </a:path>
              <a:path w="2994025" h="3031490">
                <a:moveTo>
                  <a:pt x="2993663" y="2732534"/>
                </a:moveTo>
                <a:lnTo>
                  <a:pt x="299434" y="2732535"/>
                </a:lnTo>
                <a:lnTo>
                  <a:pt x="299434" y="2753883"/>
                </a:lnTo>
                <a:lnTo>
                  <a:pt x="2950861" y="2753883"/>
                </a:lnTo>
                <a:lnTo>
                  <a:pt x="2972280" y="2775267"/>
                </a:lnTo>
                <a:lnTo>
                  <a:pt x="2993663" y="2775267"/>
                </a:lnTo>
                <a:lnTo>
                  <a:pt x="2993663" y="2732534"/>
                </a:lnTo>
                <a:close/>
              </a:path>
              <a:path w="2994025" h="3031490">
                <a:moveTo>
                  <a:pt x="299434" y="2732535"/>
                </a:moveTo>
                <a:lnTo>
                  <a:pt x="278015" y="2732535"/>
                </a:lnTo>
                <a:lnTo>
                  <a:pt x="299434" y="2753883"/>
                </a:lnTo>
                <a:lnTo>
                  <a:pt x="299434" y="2732535"/>
                </a:lnTo>
                <a:close/>
              </a:path>
              <a:path w="2994025" h="3031490">
                <a:moveTo>
                  <a:pt x="42837" y="21242"/>
                </a:moveTo>
                <a:lnTo>
                  <a:pt x="21418" y="42626"/>
                </a:lnTo>
                <a:lnTo>
                  <a:pt x="42837" y="42626"/>
                </a:lnTo>
                <a:lnTo>
                  <a:pt x="42837" y="21242"/>
                </a:lnTo>
                <a:close/>
              </a:path>
              <a:path w="2994025" h="3031490">
                <a:moveTo>
                  <a:pt x="256596" y="21242"/>
                </a:moveTo>
                <a:lnTo>
                  <a:pt x="42837" y="21242"/>
                </a:lnTo>
                <a:lnTo>
                  <a:pt x="42837" y="42626"/>
                </a:lnTo>
                <a:lnTo>
                  <a:pt x="256596" y="42626"/>
                </a:lnTo>
                <a:lnTo>
                  <a:pt x="256596" y="21242"/>
                </a:lnTo>
                <a:close/>
              </a:path>
              <a:path w="2994025" h="3031490">
                <a:moveTo>
                  <a:pt x="299434" y="21242"/>
                </a:moveTo>
                <a:lnTo>
                  <a:pt x="256596" y="21242"/>
                </a:lnTo>
                <a:lnTo>
                  <a:pt x="278015" y="42626"/>
                </a:lnTo>
                <a:lnTo>
                  <a:pt x="299434" y="42626"/>
                </a:lnTo>
                <a:lnTo>
                  <a:pt x="299434" y="21242"/>
                </a:lnTo>
                <a:close/>
              </a:path>
            </a:pathLst>
          </a:custGeom>
          <a:solidFill>
            <a:srgbClr val="8399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06596" y="5520690"/>
            <a:ext cx="4217035" cy="0"/>
          </a:xfrm>
          <a:custGeom>
            <a:avLst/>
            <a:gdLst/>
            <a:ahLst/>
            <a:cxnLst/>
            <a:rect l="l" t="t" r="r" b="b"/>
            <a:pathLst>
              <a:path w="4217034">
                <a:moveTo>
                  <a:pt x="0" y="0"/>
                </a:moveTo>
                <a:lnTo>
                  <a:pt x="4216908" y="0"/>
                </a:lnTo>
              </a:path>
            </a:pathLst>
          </a:custGeom>
          <a:ln w="35559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23995" y="1355089"/>
            <a:ext cx="0" cy="4147820"/>
          </a:xfrm>
          <a:custGeom>
            <a:avLst/>
            <a:gdLst/>
            <a:ahLst/>
            <a:cxnLst/>
            <a:rect l="l" t="t" r="r" b="b"/>
            <a:pathLst>
              <a:path h="4147820">
                <a:moveTo>
                  <a:pt x="0" y="0"/>
                </a:moveTo>
                <a:lnTo>
                  <a:pt x="0" y="4147820"/>
                </a:lnTo>
              </a:path>
            </a:pathLst>
          </a:custGeom>
          <a:ln w="34798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06596" y="1337310"/>
            <a:ext cx="4217035" cy="0"/>
          </a:xfrm>
          <a:custGeom>
            <a:avLst/>
            <a:gdLst/>
            <a:ahLst/>
            <a:cxnLst/>
            <a:rect l="l" t="t" r="r" b="b"/>
            <a:pathLst>
              <a:path w="4217034">
                <a:moveTo>
                  <a:pt x="0" y="0"/>
                </a:moveTo>
                <a:lnTo>
                  <a:pt x="4216908" y="0"/>
                </a:lnTo>
              </a:path>
            </a:pathLst>
          </a:custGeom>
          <a:ln w="3556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206105" y="1354582"/>
            <a:ext cx="0" cy="4149090"/>
          </a:xfrm>
          <a:custGeom>
            <a:avLst/>
            <a:gdLst/>
            <a:ahLst/>
            <a:cxnLst/>
            <a:rect l="l" t="t" r="r" b="b"/>
            <a:pathLst>
              <a:path h="4149090">
                <a:moveTo>
                  <a:pt x="0" y="0"/>
                </a:moveTo>
                <a:lnTo>
                  <a:pt x="0" y="4148835"/>
                </a:lnTo>
              </a:path>
            </a:pathLst>
          </a:custGeom>
          <a:ln w="34798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52951" y="5485765"/>
            <a:ext cx="4124325" cy="0"/>
          </a:xfrm>
          <a:custGeom>
            <a:avLst/>
            <a:gdLst/>
            <a:ahLst/>
            <a:cxnLst/>
            <a:rect l="l" t="t" r="r" b="b"/>
            <a:pathLst>
              <a:path w="4124325">
                <a:moveTo>
                  <a:pt x="0" y="0"/>
                </a:moveTo>
                <a:lnTo>
                  <a:pt x="4124198" y="0"/>
                </a:lnTo>
              </a:path>
            </a:pathLst>
          </a:custGeom>
          <a:ln w="11429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58729" y="1377950"/>
            <a:ext cx="0" cy="4102100"/>
          </a:xfrm>
          <a:custGeom>
            <a:avLst/>
            <a:gdLst/>
            <a:ahLst/>
            <a:cxnLst/>
            <a:rect l="l" t="t" r="r" b="b"/>
            <a:pathLst>
              <a:path h="4102100">
                <a:moveTo>
                  <a:pt x="0" y="0"/>
                </a:moveTo>
                <a:lnTo>
                  <a:pt x="0" y="4102100"/>
                </a:lnTo>
              </a:path>
            </a:pathLst>
          </a:custGeom>
          <a:ln w="11557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52951" y="1372235"/>
            <a:ext cx="4124325" cy="0"/>
          </a:xfrm>
          <a:custGeom>
            <a:avLst/>
            <a:gdLst/>
            <a:ahLst/>
            <a:cxnLst/>
            <a:rect l="l" t="t" r="r" b="b"/>
            <a:pathLst>
              <a:path w="4124325">
                <a:moveTo>
                  <a:pt x="0" y="0"/>
                </a:moveTo>
                <a:lnTo>
                  <a:pt x="4124198" y="0"/>
                </a:lnTo>
              </a:path>
            </a:pathLst>
          </a:custGeom>
          <a:ln w="1143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171370" y="1377696"/>
            <a:ext cx="0" cy="4102735"/>
          </a:xfrm>
          <a:custGeom>
            <a:avLst/>
            <a:gdLst/>
            <a:ahLst/>
            <a:cxnLst/>
            <a:rect l="l" t="t" r="r" b="b"/>
            <a:pathLst>
              <a:path h="4102735">
                <a:moveTo>
                  <a:pt x="0" y="0"/>
                </a:moveTo>
                <a:lnTo>
                  <a:pt x="0" y="4102607"/>
                </a:lnTo>
              </a:path>
            </a:pathLst>
          </a:custGeom>
          <a:ln w="1155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9525" marR="5080" algn="ctr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OCCUPATION_TYPE: </a:t>
            </a:r>
            <a:r>
              <a:rPr spc="-100" dirty="0"/>
              <a:t>We </a:t>
            </a:r>
            <a:r>
              <a:rPr spc="-10" dirty="0"/>
              <a:t>can </a:t>
            </a:r>
            <a:r>
              <a:rPr spc="-5" dirty="0"/>
              <a:t>see </a:t>
            </a:r>
            <a:r>
              <a:rPr spc="-10" dirty="0"/>
              <a:t>that </a:t>
            </a:r>
            <a:r>
              <a:rPr spc="-5" dirty="0"/>
              <a:t>most of the loans </a:t>
            </a:r>
            <a:r>
              <a:rPr spc="-10" dirty="0"/>
              <a:t>are  taken </a:t>
            </a:r>
            <a:r>
              <a:rPr spc="-20" dirty="0"/>
              <a:t>by </a:t>
            </a:r>
            <a:r>
              <a:rPr spc="-10" dirty="0"/>
              <a:t>Loborers followed </a:t>
            </a:r>
            <a:r>
              <a:rPr spc="-20" dirty="0"/>
              <a:t>by </a:t>
            </a:r>
            <a:r>
              <a:rPr spc="-5" dirty="0"/>
              <a:t>Sales </a:t>
            </a:r>
            <a:r>
              <a:rPr spc="-10" dirty="0"/>
              <a:t>Staff, Core </a:t>
            </a:r>
            <a:r>
              <a:rPr spc="-5" dirty="0"/>
              <a:t>Staff </a:t>
            </a:r>
            <a:r>
              <a:rPr spc="-20" dirty="0"/>
              <a:t>etc. </a:t>
            </a:r>
            <a:r>
              <a:rPr spc="-10" dirty="0"/>
              <a:t>and  </a:t>
            </a:r>
            <a:r>
              <a:rPr spc="-5" dirty="0"/>
              <a:t>the defaulters to </a:t>
            </a:r>
            <a:r>
              <a:rPr spc="-10" dirty="0"/>
              <a:t>non </a:t>
            </a:r>
            <a:r>
              <a:rPr spc="-5" dirty="0"/>
              <a:t>defaulters </a:t>
            </a:r>
            <a:r>
              <a:rPr spc="-10" dirty="0"/>
              <a:t>also follow </a:t>
            </a:r>
            <a:r>
              <a:rPr spc="-5" dirty="0"/>
              <a:t>the same</a:t>
            </a:r>
            <a:r>
              <a:rPr spc="145" dirty="0"/>
              <a:t> </a:t>
            </a:r>
            <a:r>
              <a:rPr spc="-10" dirty="0"/>
              <a:t>sequence.</a:t>
            </a:r>
          </a:p>
        </p:txBody>
      </p:sp>
      <p:sp>
        <p:nvSpPr>
          <p:cNvPr id="3" name="object 3"/>
          <p:cNvSpPr/>
          <p:nvPr/>
        </p:nvSpPr>
        <p:spPr>
          <a:xfrm>
            <a:off x="972311" y="2514600"/>
            <a:ext cx="7199376" cy="3581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63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NAME_INCOME_TYPE: </a:t>
            </a:r>
            <a:r>
              <a:rPr spc="-100" dirty="0"/>
              <a:t>We </a:t>
            </a:r>
            <a:r>
              <a:rPr spc="-5" dirty="0"/>
              <a:t>see </a:t>
            </a:r>
            <a:r>
              <a:rPr spc="-10" dirty="0"/>
              <a:t>that </a:t>
            </a:r>
            <a:r>
              <a:rPr spc="-15" dirty="0"/>
              <a:t>working</a:t>
            </a:r>
            <a:r>
              <a:rPr spc="180" dirty="0"/>
              <a:t> </a:t>
            </a:r>
            <a:r>
              <a:rPr spc="-5" dirty="0"/>
              <a:t>professionals</a:t>
            </a:r>
          </a:p>
          <a:p>
            <a:pPr marL="16510" algn="ctr">
              <a:lnSpc>
                <a:spcPct val="100000"/>
              </a:lnSpc>
            </a:pPr>
            <a:r>
              <a:rPr spc="-10" dirty="0"/>
              <a:t>take </a:t>
            </a:r>
            <a:r>
              <a:rPr spc="-5" dirty="0"/>
              <a:t>most of the </a:t>
            </a:r>
            <a:r>
              <a:rPr spc="-15" dirty="0"/>
              <a:t>loans, </a:t>
            </a:r>
            <a:r>
              <a:rPr spc="-5" dirty="0"/>
              <a:t>more than triple of any</a:t>
            </a:r>
            <a:r>
              <a:rPr spc="-280" dirty="0"/>
              <a:t> </a:t>
            </a:r>
            <a:r>
              <a:rPr spc="-15" dirty="0"/>
              <a:t>category.</a:t>
            </a:r>
          </a:p>
        </p:txBody>
      </p:sp>
      <p:sp>
        <p:nvSpPr>
          <p:cNvPr id="3" name="object 3"/>
          <p:cNvSpPr/>
          <p:nvPr/>
        </p:nvSpPr>
        <p:spPr>
          <a:xfrm>
            <a:off x="972311" y="2514600"/>
            <a:ext cx="7199376" cy="35341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86103" y="1097406"/>
            <a:ext cx="697039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DAYS_BIRTH(in </a:t>
            </a:r>
            <a:r>
              <a:rPr spc="-10" dirty="0"/>
              <a:t>years): </a:t>
            </a:r>
            <a:r>
              <a:rPr spc="-100" dirty="0"/>
              <a:t>We </a:t>
            </a:r>
            <a:r>
              <a:rPr spc="-10" dirty="0"/>
              <a:t>notice that </a:t>
            </a:r>
            <a:r>
              <a:rPr spc="-5" dirty="0"/>
              <a:t>the </a:t>
            </a:r>
            <a:r>
              <a:rPr spc="5" dirty="0"/>
              <a:t>age </a:t>
            </a:r>
            <a:r>
              <a:rPr spc="-5" dirty="0"/>
              <a:t>of clients in the  case of non-defaulters are </a:t>
            </a:r>
            <a:r>
              <a:rPr spc="5" dirty="0"/>
              <a:t>normally </a:t>
            </a:r>
            <a:r>
              <a:rPr spc="-5" dirty="0"/>
              <a:t>distributed </a:t>
            </a:r>
            <a:r>
              <a:rPr spc="-10" dirty="0"/>
              <a:t>whereas </a:t>
            </a:r>
            <a:r>
              <a:rPr spc="-5" dirty="0"/>
              <a:t>they </a:t>
            </a:r>
            <a:r>
              <a:rPr spc="-10" dirty="0"/>
              <a:t>are  </a:t>
            </a:r>
            <a:r>
              <a:rPr spc="-5" dirty="0"/>
              <a:t>left </a:t>
            </a:r>
            <a:r>
              <a:rPr spc="-10" dirty="0"/>
              <a:t>skewed </a:t>
            </a:r>
            <a:r>
              <a:rPr spc="-5" dirty="0"/>
              <a:t>in the case of</a:t>
            </a:r>
            <a:r>
              <a:rPr spc="290" dirty="0"/>
              <a:t> </a:t>
            </a:r>
            <a:r>
              <a:rPr spc="-10" dirty="0"/>
              <a:t>defaulters.</a:t>
            </a:r>
          </a:p>
        </p:txBody>
      </p:sp>
      <p:sp>
        <p:nvSpPr>
          <p:cNvPr id="3" name="object 3"/>
          <p:cNvSpPr/>
          <p:nvPr/>
        </p:nvSpPr>
        <p:spPr>
          <a:xfrm>
            <a:off x="963167" y="2514600"/>
            <a:ext cx="7342632" cy="3505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19829" y="2356104"/>
            <a:ext cx="2954655" cy="0"/>
          </a:xfrm>
          <a:custGeom>
            <a:avLst/>
            <a:gdLst/>
            <a:ahLst/>
            <a:cxnLst/>
            <a:rect l="l" t="t" r="r" b="b"/>
            <a:pathLst>
              <a:path w="2954654">
                <a:moveTo>
                  <a:pt x="0" y="0"/>
                </a:moveTo>
                <a:lnTo>
                  <a:pt x="2954296" y="0"/>
                </a:lnTo>
              </a:path>
            </a:pathLst>
          </a:custGeom>
          <a:ln w="15240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78636" y="2356104"/>
            <a:ext cx="3385185" cy="0"/>
          </a:xfrm>
          <a:custGeom>
            <a:avLst/>
            <a:gdLst/>
            <a:ahLst/>
            <a:cxnLst/>
            <a:rect l="l" t="t" r="r" b="b"/>
            <a:pathLst>
              <a:path w="3385185">
                <a:moveTo>
                  <a:pt x="0" y="0"/>
                </a:moveTo>
                <a:lnTo>
                  <a:pt x="3384597" y="0"/>
                </a:lnTo>
              </a:path>
            </a:pathLst>
          </a:custGeom>
          <a:ln w="15240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0952" cy="6856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46504" y="1540763"/>
            <a:ext cx="5657215" cy="3836035"/>
          </a:xfrm>
          <a:custGeom>
            <a:avLst/>
            <a:gdLst/>
            <a:ahLst/>
            <a:cxnLst/>
            <a:rect l="l" t="t" r="r" b="b"/>
            <a:pathLst>
              <a:path w="5657215" h="3836035">
                <a:moveTo>
                  <a:pt x="0" y="3835908"/>
                </a:moveTo>
                <a:lnTo>
                  <a:pt x="5657088" y="3835908"/>
                </a:lnTo>
                <a:lnTo>
                  <a:pt x="5657088" y="0"/>
                </a:lnTo>
                <a:lnTo>
                  <a:pt x="0" y="0"/>
                </a:lnTo>
                <a:lnTo>
                  <a:pt x="0" y="3835908"/>
                </a:lnTo>
                <a:close/>
              </a:path>
            </a:pathLst>
          </a:custGeom>
          <a:ln w="15240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3147060"/>
            <a:ext cx="1845564" cy="612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01483" y="3147060"/>
            <a:ext cx="1842516" cy="6126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19829" y="3521964"/>
            <a:ext cx="2211705" cy="0"/>
          </a:xfrm>
          <a:custGeom>
            <a:avLst/>
            <a:gdLst/>
            <a:ahLst/>
            <a:cxnLst/>
            <a:rect l="l" t="t" r="r" b="b"/>
            <a:pathLst>
              <a:path w="2211704">
                <a:moveTo>
                  <a:pt x="0" y="0"/>
                </a:moveTo>
                <a:lnTo>
                  <a:pt x="2211219" y="0"/>
                </a:lnTo>
              </a:path>
            </a:pathLst>
          </a:custGeom>
          <a:ln w="15240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19300" y="3521964"/>
            <a:ext cx="2644140" cy="0"/>
          </a:xfrm>
          <a:custGeom>
            <a:avLst/>
            <a:gdLst/>
            <a:ahLst/>
            <a:cxnLst/>
            <a:rect l="l" t="t" r="r" b="b"/>
            <a:pathLst>
              <a:path w="2644140">
                <a:moveTo>
                  <a:pt x="0" y="0"/>
                </a:moveTo>
                <a:lnTo>
                  <a:pt x="2643933" y="0"/>
                </a:lnTo>
              </a:path>
            </a:pathLst>
          </a:custGeom>
          <a:ln w="15240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7868" y="611123"/>
            <a:ext cx="8229600" cy="5638800"/>
          </a:xfrm>
          <a:custGeom>
            <a:avLst/>
            <a:gdLst/>
            <a:ahLst/>
            <a:cxnLst/>
            <a:rect l="l" t="t" r="r" b="b"/>
            <a:pathLst>
              <a:path w="8229600" h="5638800">
                <a:moveTo>
                  <a:pt x="0" y="5638800"/>
                </a:moveTo>
                <a:lnTo>
                  <a:pt x="8229600" y="5638800"/>
                </a:lnTo>
                <a:lnTo>
                  <a:pt x="8229600" y="0"/>
                </a:lnTo>
                <a:lnTo>
                  <a:pt x="0" y="0"/>
                </a:lnTo>
                <a:lnTo>
                  <a:pt x="0" y="5638800"/>
                </a:lnTo>
                <a:close/>
              </a:path>
            </a:pathLst>
          </a:custGeom>
          <a:ln w="15240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3156204"/>
            <a:ext cx="583692" cy="6065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89264" y="3156204"/>
            <a:ext cx="554735" cy="6065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375028" y="2810078"/>
            <a:ext cx="2643505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244" marR="831215" indent="-43180">
              <a:lnSpc>
                <a:spcPct val="100000"/>
              </a:lnSpc>
              <a:spcBef>
                <a:spcPts val="100"/>
              </a:spcBef>
            </a:pPr>
            <a:r>
              <a:rPr sz="4200" dirty="0">
                <a:solidFill>
                  <a:srgbClr val="252525"/>
                </a:solidFill>
                <a:latin typeface="Garamond"/>
                <a:cs typeface="Garamond"/>
              </a:rPr>
              <a:t>B</a:t>
            </a:r>
            <a:r>
              <a:rPr sz="4200" spc="-70" dirty="0">
                <a:solidFill>
                  <a:srgbClr val="252525"/>
                </a:solidFill>
                <a:latin typeface="Garamond"/>
                <a:cs typeface="Garamond"/>
              </a:rPr>
              <a:t>i</a:t>
            </a:r>
            <a:r>
              <a:rPr sz="4200" spc="-90" dirty="0">
                <a:solidFill>
                  <a:srgbClr val="252525"/>
                </a:solidFill>
                <a:latin typeface="Garamond"/>
                <a:cs typeface="Garamond"/>
              </a:rPr>
              <a:t>v</a:t>
            </a:r>
            <a:r>
              <a:rPr sz="4200" spc="-5" dirty="0">
                <a:solidFill>
                  <a:srgbClr val="252525"/>
                </a:solidFill>
                <a:latin typeface="Garamond"/>
                <a:cs typeface="Garamond"/>
              </a:rPr>
              <a:t>ariate  Analysis</a:t>
            </a:r>
            <a:endParaRPr sz="4200">
              <a:latin typeface="Garamond"/>
              <a:cs typeface="Garamond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111817" y="1910790"/>
            <a:ext cx="2395715" cy="260558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663233" y="4665617"/>
            <a:ext cx="2951480" cy="256540"/>
          </a:xfrm>
          <a:custGeom>
            <a:avLst/>
            <a:gdLst/>
            <a:ahLst/>
            <a:cxnLst/>
            <a:rect l="l" t="t" r="r" b="b"/>
            <a:pathLst>
              <a:path w="2951479" h="256539">
                <a:moveTo>
                  <a:pt x="0" y="256334"/>
                </a:moveTo>
                <a:lnTo>
                  <a:pt x="2950861" y="256334"/>
                </a:lnTo>
                <a:lnTo>
                  <a:pt x="2950861" y="0"/>
                </a:lnTo>
                <a:lnTo>
                  <a:pt x="0" y="0"/>
                </a:lnTo>
                <a:lnTo>
                  <a:pt x="0" y="256334"/>
                </a:lnTo>
                <a:close/>
              </a:path>
            </a:pathLst>
          </a:custGeom>
          <a:solidFill>
            <a:srgbClr val="8399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63233" y="1932233"/>
            <a:ext cx="257175" cy="2733675"/>
          </a:xfrm>
          <a:custGeom>
            <a:avLst/>
            <a:gdLst/>
            <a:ahLst/>
            <a:cxnLst/>
            <a:rect l="l" t="t" r="r" b="b"/>
            <a:pathLst>
              <a:path w="257175" h="2733675">
                <a:moveTo>
                  <a:pt x="0" y="2733384"/>
                </a:moveTo>
                <a:lnTo>
                  <a:pt x="256596" y="2733384"/>
                </a:lnTo>
                <a:lnTo>
                  <a:pt x="256596" y="0"/>
                </a:lnTo>
                <a:lnTo>
                  <a:pt x="0" y="0"/>
                </a:lnTo>
                <a:lnTo>
                  <a:pt x="0" y="2733384"/>
                </a:lnTo>
                <a:close/>
              </a:path>
            </a:pathLst>
          </a:custGeom>
          <a:solidFill>
            <a:srgbClr val="8399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41814" y="1911502"/>
            <a:ext cx="2994025" cy="3031490"/>
          </a:xfrm>
          <a:custGeom>
            <a:avLst/>
            <a:gdLst/>
            <a:ahLst/>
            <a:cxnLst/>
            <a:rect l="l" t="t" r="r" b="b"/>
            <a:pathLst>
              <a:path w="2994025" h="3031490">
                <a:moveTo>
                  <a:pt x="299434" y="0"/>
                </a:moveTo>
                <a:lnTo>
                  <a:pt x="0" y="0"/>
                </a:lnTo>
                <a:lnTo>
                  <a:pt x="0" y="3031453"/>
                </a:lnTo>
                <a:lnTo>
                  <a:pt x="2993663" y="3031453"/>
                </a:lnTo>
                <a:lnTo>
                  <a:pt x="2993663" y="3010068"/>
                </a:lnTo>
                <a:lnTo>
                  <a:pt x="42837" y="3010069"/>
                </a:lnTo>
                <a:lnTo>
                  <a:pt x="21418" y="2988720"/>
                </a:lnTo>
                <a:lnTo>
                  <a:pt x="42837" y="2988720"/>
                </a:lnTo>
                <a:lnTo>
                  <a:pt x="42837" y="42626"/>
                </a:lnTo>
                <a:lnTo>
                  <a:pt x="21418" y="42626"/>
                </a:lnTo>
                <a:lnTo>
                  <a:pt x="42837" y="21242"/>
                </a:lnTo>
                <a:lnTo>
                  <a:pt x="299434" y="21242"/>
                </a:lnTo>
                <a:lnTo>
                  <a:pt x="299434" y="0"/>
                </a:lnTo>
                <a:close/>
              </a:path>
              <a:path w="2994025" h="3031490">
                <a:moveTo>
                  <a:pt x="42837" y="2988720"/>
                </a:moveTo>
                <a:lnTo>
                  <a:pt x="21418" y="2988720"/>
                </a:lnTo>
                <a:lnTo>
                  <a:pt x="42837" y="3010069"/>
                </a:lnTo>
                <a:lnTo>
                  <a:pt x="42837" y="2988720"/>
                </a:lnTo>
                <a:close/>
              </a:path>
              <a:path w="2994025" h="3031490">
                <a:moveTo>
                  <a:pt x="2950861" y="2988720"/>
                </a:moveTo>
                <a:lnTo>
                  <a:pt x="42837" y="2988720"/>
                </a:lnTo>
                <a:lnTo>
                  <a:pt x="42837" y="3010069"/>
                </a:lnTo>
                <a:lnTo>
                  <a:pt x="2950861" y="3010068"/>
                </a:lnTo>
                <a:lnTo>
                  <a:pt x="2950861" y="2988720"/>
                </a:lnTo>
                <a:close/>
              </a:path>
              <a:path w="2994025" h="3031490">
                <a:moveTo>
                  <a:pt x="2950861" y="2753883"/>
                </a:moveTo>
                <a:lnTo>
                  <a:pt x="2950861" y="3010068"/>
                </a:lnTo>
                <a:lnTo>
                  <a:pt x="2972280" y="2988720"/>
                </a:lnTo>
                <a:lnTo>
                  <a:pt x="2993663" y="2988720"/>
                </a:lnTo>
                <a:lnTo>
                  <a:pt x="2993663" y="2775267"/>
                </a:lnTo>
                <a:lnTo>
                  <a:pt x="2972280" y="2775267"/>
                </a:lnTo>
                <a:lnTo>
                  <a:pt x="2950861" y="2753883"/>
                </a:lnTo>
                <a:close/>
              </a:path>
              <a:path w="2994025" h="3031490">
                <a:moveTo>
                  <a:pt x="2993663" y="2988720"/>
                </a:moveTo>
                <a:lnTo>
                  <a:pt x="2972280" y="2988720"/>
                </a:lnTo>
                <a:lnTo>
                  <a:pt x="2950861" y="3010068"/>
                </a:lnTo>
                <a:lnTo>
                  <a:pt x="2993663" y="3010068"/>
                </a:lnTo>
                <a:lnTo>
                  <a:pt x="2993663" y="2988720"/>
                </a:lnTo>
                <a:close/>
              </a:path>
              <a:path w="2994025" h="3031490">
                <a:moveTo>
                  <a:pt x="256596" y="21242"/>
                </a:moveTo>
                <a:lnTo>
                  <a:pt x="256596" y="2775268"/>
                </a:lnTo>
                <a:lnTo>
                  <a:pt x="2950861" y="2775267"/>
                </a:lnTo>
                <a:lnTo>
                  <a:pt x="2950861" y="2753883"/>
                </a:lnTo>
                <a:lnTo>
                  <a:pt x="299434" y="2753883"/>
                </a:lnTo>
                <a:lnTo>
                  <a:pt x="278015" y="2732535"/>
                </a:lnTo>
                <a:lnTo>
                  <a:pt x="299434" y="2732535"/>
                </a:lnTo>
                <a:lnTo>
                  <a:pt x="299434" y="42626"/>
                </a:lnTo>
                <a:lnTo>
                  <a:pt x="278015" y="42626"/>
                </a:lnTo>
                <a:lnTo>
                  <a:pt x="256596" y="21242"/>
                </a:lnTo>
                <a:close/>
              </a:path>
              <a:path w="2994025" h="3031490">
                <a:moveTo>
                  <a:pt x="2993663" y="2732534"/>
                </a:moveTo>
                <a:lnTo>
                  <a:pt x="299434" y="2732535"/>
                </a:lnTo>
                <a:lnTo>
                  <a:pt x="299434" y="2753883"/>
                </a:lnTo>
                <a:lnTo>
                  <a:pt x="2950861" y="2753883"/>
                </a:lnTo>
                <a:lnTo>
                  <a:pt x="2972280" y="2775267"/>
                </a:lnTo>
                <a:lnTo>
                  <a:pt x="2993663" y="2775267"/>
                </a:lnTo>
                <a:lnTo>
                  <a:pt x="2993663" y="2732534"/>
                </a:lnTo>
                <a:close/>
              </a:path>
              <a:path w="2994025" h="3031490">
                <a:moveTo>
                  <a:pt x="299434" y="2732535"/>
                </a:moveTo>
                <a:lnTo>
                  <a:pt x="278015" y="2732535"/>
                </a:lnTo>
                <a:lnTo>
                  <a:pt x="299434" y="2753883"/>
                </a:lnTo>
                <a:lnTo>
                  <a:pt x="299434" y="2732535"/>
                </a:lnTo>
                <a:close/>
              </a:path>
              <a:path w="2994025" h="3031490">
                <a:moveTo>
                  <a:pt x="42837" y="21242"/>
                </a:moveTo>
                <a:lnTo>
                  <a:pt x="21418" y="42626"/>
                </a:lnTo>
                <a:lnTo>
                  <a:pt x="42837" y="42626"/>
                </a:lnTo>
                <a:lnTo>
                  <a:pt x="42837" y="21242"/>
                </a:lnTo>
                <a:close/>
              </a:path>
              <a:path w="2994025" h="3031490">
                <a:moveTo>
                  <a:pt x="256596" y="21242"/>
                </a:moveTo>
                <a:lnTo>
                  <a:pt x="42837" y="21242"/>
                </a:lnTo>
                <a:lnTo>
                  <a:pt x="42837" y="42626"/>
                </a:lnTo>
                <a:lnTo>
                  <a:pt x="256596" y="42626"/>
                </a:lnTo>
                <a:lnTo>
                  <a:pt x="256596" y="21242"/>
                </a:lnTo>
                <a:close/>
              </a:path>
              <a:path w="2994025" h="3031490">
                <a:moveTo>
                  <a:pt x="299434" y="21242"/>
                </a:moveTo>
                <a:lnTo>
                  <a:pt x="256596" y="21242"/>
                </a:lnTo>
                <a:lnTo>
                  <a:pt x="278015" y="42626"/>
                </a:lnTo>
                <a:lnTo>
                  <a:pt x="299434" y="42626"/>
                </a:lnTo>
                <a:lnTo>
                  <a:pt x="299434" y="21242"/>
                </a:lnTo>
                <a:close/>
              </a:path>
            </a:pathLst>
          </a:custGeom>
          <a:solidFill>
            <a:srgbClr val="8399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06596" y="5520690"/>
            <a:ext cx="4217035" cy="0"/>
          </a:xfrm>
          <a:custGeom>
            <a:avLst/>
            <a:gdLst/>
            <a:ahLst/>
            <a:cxnLst/>
            <a:rect l="l" t="t" r="r" b="b"/>
            <a:pathLst>
              <a:path w="4217034">
                <a:moveTo>
                  <a:pt x="0" y="0"/>
                </a:moveTo>
                <a:lnTo>
                  <a:pt x="4216908" y="0"/>
                </a:lnTo>
              </a:path>
            </a:pathLst>
          </a:custGeom>
          <a:ln w="35559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23995" y="1355089"/>
            <a:ext cx="0" cy="4147820"/>
          </a:xfrm>
          <a:custGeom>
            <a:avLst/>
            <a:gdLst/>
            <a:ahLst/>
            <a:cxnLst/>
            <a:rect l="l" t="t" r="r" b="b"/>
            <a:pathLst>
              <a:path h="4147820">
                <a:moveTo>
                  <a:pt x="0" y="0"/>
                </a:moveTo>
                <a:lnTo>
                  <a:pt x="0" y="4147820"/>
                </a:lnTo>
              </a:path>
            </a:pathLst>
          </a:custGeom>
          <a:ln w="34798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06596" y="1337310"/>
            <a:ext cx="4217035" cy="0"/>
          </a:xfrm>
          <a:custGeom>
            <a:avLst/>
            <a:gdLst/>
            <a:ahLst/>
            <a:cxnLst/>
            <a:rect l="l" t="t" r="r" b="b"/>
            <a:pathLst>
              <a:path w="4217034">
                <a:moveTo>
                  <a:pt x="0" y="0"/>
                </a:moveTo>
                <a:lnTo>
                  <a:pt x="4216908" y="0"/>
                </a:lnTo>
              </a:path>
            </a:pathLst>
          </a:custGeom>
          <a:ln w="3556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206105" y="1354582"/>
            <a:ext cx="0" cy="4149090"/>
          </a:xfrm>
          <a:custGeom>
            <a:avLst/>
            <a:gdLst/>
            <a:ahLst/>
            <a:cxnLst/>
            <a:rect l="l" t="t" r="r" b="b"/>
            <a:pathLst>
              <a:path h="4149090">
                <a:moveTo>
                  <a:pt x="0" y="0"/>
                </a:moveTo>
                <a:lnTo>
                  <a:pt x="0" y="4148835"/>
                </a:lnTo>
              </a:path>
            </a:pathLst>
          </a:custGeom>
          <a:ln w="34798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52951" y="5485765"/>
            <a:ext cx="4124325" cy="0"/>
          </a:xfrm>
          <a:custGeom>
            <a:avLst/>
            <a:gdLst/>
            <a:ahLst/>
            <a:cxnLst/>
            <a:rect l="l" t="t" r="r" b="b"/>
            <a:pathLst>
              <a:path w="4124325">
                <a:moveTo>
                  <a:pt x="0" y="0"/>
                </a:moveTo>
                <a:lnTo>
                  <a:pt x="4124198" y="0"/>
                </a:lnTo>
              </a:path>
            </a:pathLst>
          </a:custGeom>
          <a:ln w="11429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58729" y="1377950"/>
            <a:ext cx="0" cy="4102100"/>
          </a:xfrm>
          <a:custGeom>
            <a:avLst/>
            <a:gdLst/>
            <a:ahLst/>
            <a:cxnLst/>
            <a:rect l="l" t="t" r="r" b="b"/>
            <a:pathLst>
              <a:path h="4102100">
                <a:moveTo>
                  <a:pt x="0" y="0"/>
                </a:moveTo>
                <a:lnTo>
                  <a:pt x="0" y="4102100"/>
                </a:lnTo>
              </a:path>
            </a:pathLst>
          </a:custGeom>
          <a:ln w="11557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52951" y="1372235"/>
            <a:ext cx="4124325" cy="0"/>
          </a:xfrm>
          <a:custGeom>
            <a:avLst/>
            <a:gdLst/>
            <a:ahLst/>
            <a:cxnLst/>
            <a:rect l="l" t="t" r="r" b="b"/>
            <a:pathLst>
              <a:path w="4124325">
                <a:moveTo>
                  <a:pt x="0" y="0"/>
                </a:moveTo>
                <a:lnTo>
                  <a:pt x="4124198" y="0"/>
                </a:lnTo>
              </a:path>
            </a:pathLst>
          </a:custGeom>
          <a:ln w="1143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171370" y="1377696"/>
            <a:ext cx="0" cy="4102735"/>
          </a:xfrm>
          <a:custGeom>
            <a:avLst/>
            <a:gdLst/>
            <a:ahLst/>
            <a:cxnLst/>
            <a:rect l="l" t="t" r="r" b="b"/>
            <a:pathLst>
              <a:path h="4102735">
                <a:moveTo>
                  <a:pt x="0" y="0"/>
                </a:moveTo>
                <a:lnTo>
                  <a:pt x="0" y="4102607"/>
                </a:lnTo>
              </a:path>
            </a:pathLst>
          </a:custGeom>
          <a:ln w="1155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8636" y="2356104"/>
            <a:ext cx="6595745" cy="0"/>
          </a:xfrm>
          <a:custGeom>
            <a:avLst/>
            <a:gdLst/>
            <a:ahLst/>
            <a:cxnLst/>
            <a:rect l="l" t="t" r="r" b="b"/>
            <a:pathLst>
              <a:path w="6595745">
                <a:moveTo>
                  <a:pt x="0" y="0"/>
                </a:moveTo>
                <a:lnTo>
                  <a:pt x="6595490" y="0"/>
                </a:lnTo>
              </a:path>
            </a:pathLst>
          </a:custGeom>
          <a:ln w="15240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91260" y="1097406"/>
            <a:ext cx="676211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solidFill>
                  <a:srgbClr val="252525"/>
                </a:solidFill>
                <a:latin typeface="Garamond"/>
                <a:cs typeface="Garamond"/>
              </a:rPr>
              <a:t>AMT_INCOME_TOTAL </a:t>
            </a:r>
            <a:r>
              <a:rPr sz="2200" spc="-5" dirty="0">
                <a:solidFill>
                  <a:srgbClr val="252525"/>
                </a:solidFill>
                <a:latin typeface="Garamond"/>
                <a:cs typeface="Garamond"/>
              </a:rPr>
              <a:t>– </a:t>
            </a:r>
            <a:r>
              <a:rPr sz="2200" spc="-25" dirty="0">
                <a:solidFill>
                  <a:srgbClr val="252525"/>
                </a:solidFill>
                <a:latin typeface="Garamond"/>
                <a:cs typeface="Garamond"/>
              </a:rPr>
              <a:t>NAME_FAMILY_STATUS:</a:t>
            </a:r>
            <a:r>
              <a:rPr sz="2200" spc="135" dirty="0">
                <a:solidFill>
                  <a:srgbClr val="252525"/>
                </a:solidFill>
                <a:latin typeface="Garamond"/>
                <a:cs typeface="Garamond"/>
              </a:rPr>
              <a:t> </a:t>
            </a:r>
            <a:r>
              <a:rPr sz="2200" spc="-100" dirty="0">
                <a:solidFill>
                  <a:srgbClr val="252525"/>
                </a:solidFill>
                <a:latin typeface="Garamond"/>
                <a:cs typeface="Garamond"/>
              </a:rPr>
              <a:t>We</a:t>
            </a:r>
            <a:endParaRPr sz="2200">
              <a:latin typeface="Garamond"/>
              <a:cs typeface="Garamond"/>
            </a:endParaRPr>
          </a:p>
          <a:p>
            <a:pPr algn="ctr">
              <a:lnSpc>
                <a:spcPct val="100000"/>
              </a:lnSpc>
            </a:pPr>
            <a:r>
              <a:rPr sz="2200" spc="-5" dirty="0">
                <a:solidFill>
                  <a:srgbClr val="252525"/>
                </a:solidFill>
                <a:latin typeface="Garamond"/>
                <a:cs typeface="Garamond"/>
              </a:rPr>
              <a:t>can see that most of  the loans are </a:t>
            </a:r>
            <a:r>
              <a:rPr sz="2200" spc="-10" dirty="0">
                <a:solidFill>
                  <a:srgbClr val="252525"/>
                </a:solidFill>
                <a:latin typeface="Garamond"/>
                <a:cs typeface="Garamond"/>
              </a:rPr>
              <a:t>taken </a:t>
            </a:r>
            <a:r>
              <a:rPr sz="2200" spc="-20" dirty="0">
                <a:solidFill>
                  <a:srgbClr val="252525"/>
                </a:solidFill>
                <a:latin typeface="Garamond"/>
                <a:cs typeface="Garamond"/>
              </a:rPr>
              <a:t>by </a:t>
            </a:r>
            <a:r>
              <a:rPr sz="2200" dirty="0">
                <a:solidFill>
                  <a:srgbClr val="252525"/>
                </a:solidFill>
                <a:latin typeface="Garamond"/>
                <a:cs typeface="Garamond"/>
              </a:rPr>
              <a:t>Married</a:t>
            </a:r>
            <a:r>
              <a:rPr sz="2200" spc="-114" dirty="0">
                <a:solidFill>
                  <a:srgbClr val="252525"/>
                </a:solidFill>
                <a:latin typeface="Garamond"/>
                <a:cs typeface="Garamond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Garamond"/>
                <a:cs typeface="Garamond"/>
              </a:rPr>
              <a:t>customers</a:t>
            </a:r>
            <a:endParaRPr sz="2200">
              <a:latin typeface="Garamond"/>
              <a:cs typeface="Garamond"/>
            </a:endParaRPr>
          </a:p>
          <a:p>
            <a:pPr algn="ctr">
              <a:lnSpc>
                <a:spcPct val="100000"/>
              </a:lnSpc>
            </a:pPr>
            <a:r>
              <a:rPr sz="2200" spc="-10" dirty="0">
                <a:solidFill>
                  <a:srgbClr val="252525"/>
                </a:solidFill>
                <a:latin typeface="Garamond"/>
                <a:cs typeface="Garamond"/>
              </a:rPr>
              <a:t>whereas widowers </a:t>
            </a:r>
            <a:r>
              <a:rPr sz="2200" spc="-5" dirty="0">
                <a:solidFill>
                  <a:srgbClr val="252525"/>
                </a:solidFill>
                <a:latin typeface="Garamond"/>
                <a:cs typeface="Garamond"/>
              </a:rPr>
              <a:t>do </a:t>
            </a:r>
            <a:r>
              <a:rPr sz="2200" spc="-10" dirty="0">
                <a:solidFill>
                  <a:srgbClr val="252525"/>
                </a:solidFill>
                <a:latin typeface="Garamond"/>
                <a:cs typeface="Garamond"/>
              </a:rPr>
              <a:t>not </a:t>
            </a:r>
            <a:r>
              <a:rPr sz="2200" spc="-15" dirty="0">
                <a:solidFill>
                  <a:srgbClr val="252525"/>
                </a:solidFill>
                <a:latin typeface="Garamond"/>
                <a:cs typeface="Garamond"/>
              </a:rPr>
              <a:t>take much</a:t>
            </a:r>
            <a:r>
              <a:rPr sz="2200" spc="50" dirty="0">
                <a:solidFill>
                  <a:srgbClr val="252525"/>
                </a:solidFill>
                <a:latin typeface="Garamond"/>
                <a:cs typeface="Garamond"/>
              </a:rPr>
              <a:t> </a:t>
            </a:r>
            <a:r>
              <a:rPr sz="2200" spc="-20" dirty="0">
                <a:solidFill>
                  <a:srgbClr val="252525"/>
                </a:solidFill>
                <a:latin typeface="Garamond"/>
                <a:cs typeface="Garamond"/>
              </a:rPr>
              <a:t>loans.</a:t>
            </a:r>
            <a:endParaRPr sz="2200">
              <a:latin typeface="Garamond"/>
              <a:cs typeface="Garamon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05483" y="2438400"/>
            <a:ext cx="6733031" cy="3717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3212" y="542544"/>
            <a:ext cx="8041005" cy="5756275"/>
          </a:xfrm>
          <a:custGeom>
            <a:avLst/>
            <a:gdLst/>
            <a:ahLst/>
            <a:cxnLst/>
            <a:rect l="l" t="t" r="r" b="b"/>
            <a:pathLst>
              <a:path w="8041005" h="5756275">
                <a:moveTo>
                  <a:pt x="0" y="5756148"/>
                </a:moveTo>
                <a:lnTo>
                  <a:pt x="8040624" y="5756148"/>
                </a:lnTo>
                <a:lnTo>
                  <a:pt x="8040624" y="0"/>
                </a:lnTo>
                <a:lnTo>
                  <a:pt x="0" y="0"/>
                </a:lnTo>
                <a:lnTo>
                  <a:pt x="0" y="5756148"/>
                </a:lnTo>
                <a:close/>
              </a:path>
            </a:pathLst>
          </a:custGeom>
          <a:ln w="15240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3128772"/>
            <a:ext cx="685799" cy="606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67343" y="3128772"/>
            <a:ext cx="676655" cy="6065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78636" y="2356104"/>
            <a:ext cx="6595745" cy="0"/>
          </a:xfrm>
          <a:custGeom>
            <a:avLst/>
            <a:gdLst/>
            <a:ahLst/>
            <a:cxnLst/>
            <a:rect l="l" t="t" r="r" b="b"/>
            <a:pathLst>
              <a:path w="6595745">
                <a:moveTo>
                  <a:pt x="0" y="0"/>
                </a:moveTo>
                <a:lnTo>
                  <a:pt x="6595490" y="0"/>
                </a:lnTo>
              </a:path>
            </a:pathLst>
          </a:custGeom>
          <a:ln w="15240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65885" y="1030604"/>
            <a:ext cx="642683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252525"/>
                </a:solidFill>
                <a:latin typeface="Garamond"/>
                <a:cs typeface="Garamond"/>
              </a:rPr>
              <a:t>AMT_ANNUITY – AMT_INCOME_TOTAL: </a:t>
            </a:r>
            <a:r>
              <a:rPr sz="2200" spc="-95" dirty="0">
                <a:solidFill>
                  <a:srgbClr val="252525"/>
                </a:solidFill>
                <a:latin typeface="Garamond"/>
                <a:cs typeface="Garamond"/>
              </a:rPr>
              <a:t>We</a:t>
            </a:r>
            <a:r>
              <a:rPr sz="2200" spc="55" dirty="0">
                <a:solidFill>
                  <a:srgbClr val="252525"/>
                </a:solidFill>
                <a:latin typeface="Garamond"/>
                <a:cs typeface="Garamond"/>
              </a:rPr>
              <a:t> </a:t>
            </a:r>
            <a:r>
              <a:rPr sz="2200" spc="-10" dirty="0">
                <a:solidFill>
                  <a:srgbClr val="252525"/>
                </a:solidFill>
                <a:latin typeface="Garamond"/>
                <a:cs typeface="Garamond"/>
              </a:rPr>
              <a:t>notice</a:t>
            </a:r>
            <a:endParaRPr sz="2200">
              <a:latin typeface="Garamond"/>
              <a:cs typeface="Garamond"/>
            </a:endParaRPr>
          </a:p>
          <a:p>
            <a:pPr algn="ctr">
              <a:lnSpc>
                <a:spcPct val="100000"/>
              </a:lnSpc>
            </a:pPr>
            <a:r>
              <a:rPr sz="2200" spc="-10" dirty="0">
                <a:solidFill>
                  <a:srgbClr val="252525"/>
                </a:solidFill>
                <a:latin typeface="Garamond"/>
                <a:cs typeface="Garamond"/>
              </a:rPr>
              <a:t>that </a:t>
            </a:r>
            <a:r>
              <a:rPr sz="2200" spc="-5" dirty="0">
                <a:solidFill>
                  <a:srgbClr val="252525"/>
                </a:solidFill>
                <a:latin typeface="Garamond"/>
                <a:cs typeface="Garamond"/>
              </a:rPr>
              <a:t>the </a:t>
            </a:r>
            <a:r>
              <a:rPr sz="2200" spc="-10" dirty="0">
                <a:solidFill>
                  <a:srgbClr val="252525"/>
                </a:solidFill>
                <a:latin typeface="Garamond"/>
                <a:cs typeface="Garamond"/>
              </a:rPr>
              <a:t>amount paid </a:t>
            </a:r>
            <a:r>
              <a:rPr sz="2200" spc="-20" dirty="0">
                <a:solidFill>
                  <a:srgbClr val="252525"/>
                </a:solidFill>
                <a:latin typeface="Garamond"/>
                <a:cs typeface="Garamond"/>
              </a:rPr>
              <a:t>by </a:t>
            </a:r>
            <a:r>
              <a:rPr sz="2200" spc="-5" dirty="0">
                <a:solidFill>
                  <a:srgbClr val="252525"/>
                </a:solidFill>
                <a:latin typeface="Garamond"/>
                <a:cs typeface="Garamond"/>
              </a:rPr>
              <a:t>the client </a:t>
            </a:r>
            <a:r>
              <a:rPr sz="2200" spc="-10" dirty="0">
                <a:solidFill>
                  <a:srgbClr val="252525"/>
                </a:solidFill>
                <a:latin typeface="Garamond"/>
                <a:cs typeface="Garamond"/>
              </a:rPr>
              <a:t>to </a:t>
            </a:r>
            <a:r>
              <a:rPr sz="2200" spc="-5" dirty="0">
                <a:solidFill>
                  <a:srgbClr val="252525"/>
                </a:solidFill>
                <a:latin typeface="Garamond"/>
                <a:cs typeface="Garamond"/>
              </a:rPr>
              <a:t>the </a:t>
            </a:r>
            <a:r>
              <a:rPr sz="2200" spc="-10" dirty="0">
                <a:solidFill>
                  <a:srgbClr val="252525"/>
                </a:solidFill>
                <a:latin typeface="Garamond"/>
                <a:cs typeface="Garamond"/>
              </a:rPr>
              <a:t>bank </a:t>
            </a:r>
            <a:r>
              <a:rPr sz="2200" spc="-5" dirty="0">
                <a:solidFill>
                  <a:srgbClr val="252525"/>
                </a:solidFill>
                <a:latin typeface="Garamond"/>
                <a:cs typeface="Garamond"/>
              </a:rPr>
              <a:t>is</a:t>
            </a:r>
            <a:r>
              <a:rPr sz="2200" spc="204" dirty="0">
                <a:solidFill>
                  <a:srgbClr val="252525"/>
                </a:solidFill>
                <a:latin typeface="Garamond"/>
                <a:cs typeface="Garamond"/>
              </a:rPr>
              <a:t> </a:t>
            </a:r>
            <a:r>
              <a:rPr sz="2200" spc="5" dirty="0">
                <a:solidFill>
                  <a:srgbClr val="252525"/>
                </a:solidFill>
                <a:latin typeface="Garamond"/>
                <a:cs typeface="Garamond"/>
              </a:rPr>
              <a:t>uniformly</a:t>
            </a:r>
            <a:endParaRPr sz="2200">
              <a:latin typeface="Garamond"/>
              <a:cs typeface="Garamond"/>
            </a:endParaRPr>
          </a:p>
          <a:p>
            <a:pPr algn="ctr">
              <a:lnSpc>
                <a:spcPct val="100000"/>
              </a:lnSpc>
            </a:pPr>
            <a:r>
              <a:rPr sz="2200" spc="-5" dirty="0">
                <a:solidFill>
                  <a:srgbClr val="252525"/>
                </a:solidFill>
                <a:latin typeface="Garamond"/>
                <a:cs typeface="Garamond"/>
              </a:rPr>
              <a:t>distributed across the </a:t>
            </a:r>
            <a:r>
              <a:rPr sz="2200" dirty="0">
                <a:solidFill>
                  <a:srgbClr val="252525"/>
                </a:solidFill>
                <a:latin typeface="Garamond"/>
                <a:cs typeface="Garamond"/>
              </a:rPr>
              <a:t>range </a:t>
            </a:r>
            <a:r>
              <a:rPr sz="2200" spc="-5" dirty="0">
                <a:solidFill>
                  <a:srgbClr val="252525"/>
                </a:solidFill>
                <a:latin typeface="Garamond"/>
                <a:cs typeface="Garamond"/>
              </a:rPr>
              <a:t>of their</a:t>
            </a:r>
            <a:r>
              <a:rPr sz="2200" spc="-195" dirty="0">
                <a:solidFill>
                  <a:srgbClr val="252525"/>
                </a:solidFill>
                <a:latin typeface="Garamond"/>
                <a:cs typeface="Garamond"/>
              </a:rPr>
              <a:t> </a:t>
            </a:r>
            <a:r>
              <a:rPr sz="2200" spc="-15" dirty="0">
                <a:solidFill>
                  <a:srgbClr val="252525"/>
                </a:solidFill>
                <a:latin typeface="Garamond"/>
                <a:cs typeface="Garamond"/>
              </a:rPr>
              <a:t>income.</a:t>
            </a:r>
            <a:endParaRPr sz="2200">
              <a:latin typeface="Garamond"/>
              <a:cs typeface="Garamon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90600" y="2490216"/>
            <a:ext cx="7135368" cy="34518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3212" y="542544"/>
            <a:ext cx="8041005" cy="5756275"/>
          </a:xfrm>
          <a:custGeom>
            <a:avLst/>
            <a:gdLst/>
            <a:ahLst/>
            <a:cxnLst/>
            <a:rect l="l" t="t" r="r" b="b"/>
            <a:pathLst>
              <a:path w="8041005" h="5756275">
                <a:moveTo>
                  <a:pt x="0" y="5756148"/>
                </a:moveTo>
                <a:lnTo>
                  <a:pt x="8040624" y="5756148"/>
                </a:lnTo>
                <a:lnTo>
                  <a:pt x="8040624" y="0"/>
                </a:lnTo>
                <a:lnTo>
                  <a:pt x="0" y="0"/>
                </a:lnTo>
                <a:lnTo>
                  <a:pt x="0" y="5756148"/>
                </a:lnTo>
                <a:close/>
              </a:path>
            </a:pathLst>
          </a:custGeom>
          <a:ln w="15240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3128772"/>
            <a:ext cx="685799" cy="606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67343" y="3128772"/>
            <a:ext cx="676655" cy="6065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78636" y="2356104"/>
            <a:ext cx="6595745" cy="0"/>
          </a:xfrm>
          <a:custGeom>
            <a:avLst/>
            <a:gdLst/>
            <a:ahLst/>
            <a:cxnLst/>
            <a:rect l="l" t="t" r="r" b="b"/>
            <a:pathLst>
              <a:path w="6595745">
                <a:moveTo>
                  <a:pt x="0" y="0"/>
                </a:moveTo>
                <a:lnTo>
                  <a:pt x="6595490" y="0"/>
                </a:lnTo>
              </a:path>
            </a:pathLst>
          </a:custGeom>
          <a:ln w="15240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70863" y="694436"/>
            <a:ext cx="7001509" cy="1550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252525"/>
                </a:solidFill>
                <a:latin typeface="Garamond"/>
                <a:cs typeface="Garamond"/>
              </a:rPr>
              <a:t>After </a:t>
            </a:r>
            <a:r>
              <a:rPr sz="2000" dirty="0">
                <a:solidFill>
                  <a:srgbClr val="252525"/>
                </a:solidFill>
                <a:latin typeface="Garamond"/>
                <a:cs typeface="Garamond"/>
              </a:rPr>
              <a:t>comparing the </a:t>
            </a:r>
            <a:r>
              <a:rPr sz="2000" spc="-20" dirty="0">
                <a:solidFill>
                  <a:srgbClr val="252525"/>
                </a:solidFill>
                <a:latin typeface="Garamond"/>
                <a:cs typeface="Garamond"/>
              </a:rPr>
              <a:t>two </a:t>
            </a:r>
            <a:r>
              <a:rPr sz="2000" dirty="0">
                <a:solidFill>
                  <a:srgbClr val="252525"/>
                </a:solidFill>
                <a:latin typeface="Garamond"/>
                <a:cs typeface="Garamond"/>
              </a:rPr>
              <a:t>data sets for </a:t>
            </a:r>
            <a:r>
              <a:rPr sz="2000" spc="-10" dirty="0">
                <a:solidFill>
                  <a:srgbClr val="252525"/>
                </a:solidFill>
                <a:latin typeface="Garamond"/>
                <a:cs typeface="Garamond"/>
              </a:rPr>
              <a:t>Target </a:t>
            </a:r>
            <a:r>
              <a:rPr sz="2000" dirty="0">
                <a:solidFill>
                  <a:srgbClr val="252525"/>
                </a:solidFill>
                <a:latin typeface="Garamond"/>
                <a:cs typeface="Garamond"/>
              </a:rPr>
              <a:t>= 1 </a:t>
            </a:r>
            <a:r>
              <a:rPr sz="2000" spc="-5" dirty="0">
                <a:solidFill>
                  <a:srgbClr val="252525"/>
                </a:solidFill>
                <a:latin typeface="Garamond"/>
                <a:cs typeface="Garamond"/>
              </a:rPr>
              <a:t>and </a:t>
            </a:r>
            <a:r>
              <a:rPr sz="2000" spc="-10" dirty="0">
                <a:solidFill>
                  <a:srgbClr val="252525"/>
                </a:solidFill>
                <a:latin typeface="Garamond"/>
                <a:cs typeface="Garamond"/>
              </a:rPr>
              <a:t>Target </a:t>
            </a:r>
            <a:r>
              <a:rPr sz="2000" dirty="0">
                <a:solidFill>
                  <a:srgbClr val="252525"/>
                </a:solidFill>
                <a:latin typeface="Garamond"/>
                <a:cs typeface="Garamond"/>
              </a:rPr>
              <a:t>= 0, </a:t>
            </a:r>
            <a:r>
              <a:rPr sz="2000" spc="-15" dirty="0">
                <a:solidFill>
                  <a:srgbClr val="252525"/>
                </a:solidFill>
                <a:latin typeface="Garamond"/>
                <a:cs typeface="Garamond"/>
              </a:rPr>
              <a:t>we  </a:t>
            </a:r>
            <a:r>
              <a:rPr sz="2000" dirty="0">
                <a:solidFill>
                  <a:srgbClr val="252525"/>
                </a:solidFill>
                <a:latin typeface="Garamond"/>
                <a:cs typeface="Garamond"/>
              </a:rPr>
              <a:t>find that the sets </a:t>
            </a:r>
            <a:r>
              <a:rPr sz="2000" spc="-5" dirty="0">
                <a:solidFill>
                  <a:srgbClr val="252525"/>
                </a:solidFill>
                <a:latin typeface="Garamond"/>
                <a:cs typeface="Garamond"/>
              </a:rPr>
              <a:t>of </a:t>
            </a:r>
            <a:r>
              <a:rPr sz="2000" spc="5" dirty="0">
                <a:solidFill>
                  <a:srgbClr val="252525"/>
                </a:solidFill>
                <a:latin typeface="Garamond"/>
                <a:cs typeface="Garamond"/>
              </a:rPr>
              <a:t>correlated </a:t>
            </a:r>
            <a:r>
              <a:rPr sz="2000" dirty="0">
                <a:solidFill>
                  <a:srgbClr val="252525"/>
                </a:solidFill>
                <a:latin typeface="Garamond"/>
                <a:cs typeface="Garamond"/>
              </a:rPr>
              <a:t>columns are same for </a:t>
            </a:r>
            <a:r>
              <a:rPr sz="2000" spc="-5" dirty="0">
                <a:solidFill>
                  <a:srgbClr val="252525"/>
                </a:solidFill>
                <a:latin typeface="Garamond"/>
                <a:cs typeface="Garamond"/>
              </a:rPr>
              <a:t>both </a:t>
            </a:r>
            <a:r>
              <a:rPr sz="2000" dirty="0">
                <a:solidFill>
                  <a:srgbClr val="252525"/>
                </a:solidFill>
                <a:latin typeface="Garamond"/>
                <a:cs typeface="Garamond"/>
              </a:rPr>
              <a:t>the</a:t>
            </a:r>
            <a:r>
              <a:rPr sz="2000" spc="-270" dirty="0">
                <a:solidFill>
                  <a:srgbClr val="252525"/>
                </a:solidFill>
                <a:latin typeface="Garamond"/>
                <a:cs typeface="Garamond"/>
              </a:rPr>
              <a:t> </a:t>
            </a:r>
            <a:r>
              <a:rPr sz="2000" spc="-10" dirty="0">
                <a:solidFill>
                  <a:srgbClr val="252525"/>
                </a:solidFill>
                <a:latin typeface="Garamond"/>
                <a:cs typeface="Garamond"/>
              </a:rPr>
              <a:t>datasets.</a:t>
            </a:r>
            <a:endParaRPr sz="2000">
              <a:latin typeface="Garamond"/>
              <a:cs typeface="Garamond"/>
            </a:endParaRPr>
          </a:p>
          <a:p>
            <a:pPr marL="238125" marR="227329" algn="ctr">
              <a:lnSpc>
                <a:spcPct val="100000"/>
              </a:lnSpc>
            </a:pPr>
            <a:r>
              <a:rPr sz="2000" spc="-5" dirty="0">
                <a:solidFill>
                  <a:srgbClr val="252525"/>
                </a:solidFill>
                <a:latin typeface="Garamond"/>
                <a:cs typeface="Garamond"/>
              </a:rPr>
              <a:t>AMT_GOODS_PRICE </a:t>
            </a:r>
            <a:r>
              <a:rPr sz="2000" dirty="0">
                <a:solidFill>
                  <a:srgbClr val="252525"/>
                </a:solidFill>
                <a:latin typeface="Garamond"/>
                <a:cs typeface="Garamond"/>
              </a:rPr>
              <a:t>is </a:t>
            </a:r>
            <a:r>
              <a:rPr sz="2000" spc="-5" dirty="0">
                <a:solidFill>
                  <a:srgbClr val="252525"/>
                </a:solidFill>
                <a:latin typeface="Garamond"/>
                <a:cs typeface="Garamond"/>
              </a:rPr>
              <a:t>highly </a:t>
            </a:r>
            <a:r>
              <a:rPr sz="2000" spc="5" dirty="0">
                <a:solidFill>
                  <a:srgbClr val="252525"/>
                </a:solidFill>
                <a:latin typeface="Garamond"/>
                <a:cs typeface="Garamond"/>
              </a:rPr>
              <a:t>correlated </a:t>
            </a:r>
            <a:r>
              <a:rPr sz="2000" dirty="0">
                <a:solidFill>
                  <a:srgbClr val="252525"/>
                </a:solidFill>
                <a:latin typeface="Garamond"/>
                <a:cs typeface="Garamond"/>
              </a:rPr>
              <a:t>to AMT_CREDIT</a:t>
            </a:r>
            <a:r>
              <a:rPr sz="2000" spc="-60" dirty="0">
                <a:solidFill>
                  <a:srgbClr val="252525"/>
                </a:solidFill>
                <a:latin typeface="Garamond"/>
                <a:cs typeface="Garamond"/>
              </a:rPr>
              <a:t> </a:t>
            </a:r>
            <a:r>
              <a:rPr sz="2000" dirty="0">
                <a:solidFill>
                  <a:srgbClr val="252525"/>
                </a:solidFill>
                <a:latin typeface="Garamond"/>
                <a:cs typeface="Garamond"/>
              </a:rPr>
              <a:t>in  </a:t>
            </a:r>
            <a:r>
              <a:rPr sz="2000" spc="-5" dirty="0">
                <a:solidFill>
                  <a:srgbClr val="252525"/>
                </a:solidFill>
                <a:latin typeface="Garamond"/>
                <a:cs typeface="Garamond"/>
              </a:rPr>
              <a:t>both </a:t>
            </a:r>
            <a:r>
              <a:rPr sz="2000" dirty="0">
                <a:solidFill>
                  <a:srgbClr val="252525"/>
                </a:solidFill>
                <a:latin typeface="Garamond"/>
                <a:cs typeface="Garamond"/>
              </a:rPr>
              <a:t>the </a:t>
            </a:r>
            <a:r>
              <a:rPr sz="2000" spc="-10" dirty="0">
                <a:solidFill>
                  <a:srgbClr val="252525"/>
                </a:solidFill>
                <a:latin typeface="Garamond"/>
                <a:cs typeface="Garamond"/>
              </a:rPr>
              <a:t>datasets. </a:t>
            </a:r>
            <a:r>
              <a:rPr sz="2000" dirty="0">
                <a:solidFill>
                  <a:srgbClr val="252525"/>
                </a:solidFill>
                <a:latin typeface="Garamond"/>
                <a:cs typeface="Garamond"/>
              </a:rPr>
              <a:t>Similarly </a:t>
            </a:r>
            <a:r>
              <a:rPr sz="2000" spc="-15" dirty="0">
                <a:solidFill>
                  <a:srgbClr val="252525"/>
                </a:solidFill>
                <a:latin typeface="Garamond"/>
                <a:cs typeface="Garamond"/>
              </a:rPr>
              <a:t>CNT_FAM_MEMBERS </a:t>
            </a:r>
            <a:r>
              <a:rPr sz="2000" dirty="0">
                <a:solidFill>
                  <a:srgbClr val="252525"/>
                </a:solidFill>
                <a:latin typeface="Garamond"/>
                <a:cs typeface="Garamond"/>
              </a:rPr>
              <a:t>is </a:t>
            </a:r>
            <a:r>
              <a:rPr sz="2000" spc="-5" dirty="0">
                <a:solidFill>
                  <a:srgbClr val="252525"/>
                </a:solidFill>
                <a:latin typeface="Garamond"/>
                <a:cs typeface="Garamond"/>
              </a:rPr>
              <a:t>highly  </a:t>
            </a:r>
            <a:r>
              <a:rPr sz="2000" spc="5" dirty="0">
                <a:solidFill>
                  <a:srgbClr val="252525"/>
                </a:solidFill>
                <a:latin typeface="Garamond"/>
                <a:cs typeface="Garamond"/>
              </a:rPr>
              <a:t>correlated </a:t>
            </a:r>
            <a:r>
              <a:rPr sz="2000" dirty="0">
                <a:solidFill>
                  <a:srgbClr val="252525"/>
                </a:solidFill>
                <a:latin typeface="Garamond"/>
                <a:cs typeface="Garamond"/>
              </a:rPr>
              <a:t>to </a:t>
            </a:r>
            <a:r>
              <a:rPr sz="2000" spc="-5" dirty="0">
                <a:solidFill>
                  <a:srgbClr val="252525"/>
                </a:solidFill>
                <a:latin typeface="Garamond"/>
                <a:cs typeface="Garamond"/>
              </a:rPr>
              <a:t>CNT_CHILDREN and </a:t>
            </a:r>
            <a:r>
              <a:rPr sz="2000" dirty="0">
                <a:solidFill>
                  <a:srgbClr val="252525"/>
                </a:solidFill>
                <a:latin typeface="Garamond"/>
                <a:cs typeface="Garamond"/>
              </a:rPr>
              <a:t>so</a:t>
            </a:r>
            <a:r>
              <a:rPr sz="2000" spc="-75" dirty="0">
                <a:solidFill>
                  <a:srgbClr val="252525"/>
                </a:solidFill>
                <a:latin typeface="Garamond"/>
                <a:cs typeface="Garamond"/>
              </a:rPr>
              <a:t> </a:t>
            </a:r>
            <a:r>
              <a:rPr sz="2000" spc="-5" dirty="0">
                <a:solidFill>
                  <a:srgbClr val="252525"/>
                </a:solidFill>
                <a:latin typeface="Garamond"/>
                <a:cs typeface="Garamond"/>
              </a:rPr>
              <a:t>on.</a:t>
            </a:r>
            <a:endParaRPr sz="2000">
              <a:latin typeface="Garamond"/>
              <a:cs typeface="Garamon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00200" y="2514600"/>
            <a:ext cx="5715000" cy="36210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7620" y="0"/>
            <a:ext cx="9159240" cy="6873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5676" y="609600"/>
            <a:ext cx="8229600" cy="5638800"/>
          </a:xfrm>
          <a:custGeom>
            <a:avLst/>
            <a:gdLst/>
            <a:ahLst/>
            <a:cxnLst/>
            <a:rect l="l" t="t" r="r" b="b"/>
            <a:pathLst>
              <a:path w="8229600" h="5638800">
                <a:moveTo>
                  <a:pt x="0" y="5638800"/>
                </a:moveTo>
                <a:lnTo>
                  <a:pt x="8229600" y="5638800"/>
                </a:lnTo>
                <a:lnTo>
                  <a:pt x="8229600" y="0"/>
                </a:lnTo>
                <a:lnTo>
                  <a:pt x="0" y="0"/>
                </a:lnTo>
                <a:lnTo>
                  <a:pt x="0" y="5638800"/>
                </a:lnTo>
                <a:close/>
              </a:path>
            </a:pathLst>
          </a:custGeom>
          <a:ln w="15240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37303" y="0"/>
            <a:ext cx="454151" cy="758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37303" y="6097523"/>
            <a:ext cx="454151" cy="758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695701" y="1275410"/>
            <a:ext cx="37585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Problem</a:t>
            </a:r>
            <a:r>
              <a:rPr sz="4000" spc="-45" dirty="0"/>
              <a:t> </a:t>
            </a:r>
            <a:r>
              <a:rPr sz="4000" spc="-5" dirty="0"/>
              <a:t>statement</a:t>
            </a:r>
            <a:endParaRPr sz="4000"/>
          </a:p>
        </p:txBody>
      </p:sp>
      <p:sp>
        <p:nvSpPr>
          <p:cNvPr id="8" name="object 8"/>
          <p:cNvSpPr/>
          <p:nvPr/>
        </p:nvSpPr>
        <p:spPr>
          <a:xfrm>
            <a:off x="1112519" y="2400300"/>
            <a:ext cx="6955790" cy="0"/>
          </a:xfrm>
          <a:custGeom>
            <a:avLst/>
            <a:gdLst/>
            <a:ahLst/>
            <a:cxnLst/>
            <a:rect l="l" t="t" r="r" b="b"/>
            <a:pathLst>
              <a:path w="6955790">
                <a:moveTo>
                  <a:pt x="0" y="0"/>
                </a:moveTo>
                <a:lnTo>
                  <a:pt x="6955408" y="0"/>
                </a:lnTo>
              </a:path>
            </a:pathLst>
          </a:custGeom>
          <a:ln w="15240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50442" y="2484760"/>
            <a:ext cx="7030720" cy="325755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94615">
              <a:lnSpc>
                <a:spcPct val="100000"/>
              </a:lnSpc>
              <a:spcBef>
                <a:spcPts val="565"/>
              </a:spcBef>
            </a:pPr>
            <a:r>
              <a:rPr sz="1900" spc="-65" dirty="0">
                <a:solidFill>
                  <a:srgbClr val="252525"/>
                </a:solidFill>
                <a:latin typeface="Garamond"/>
                <a:cs typeface="Garamond"/>
              </a:rPr>
              <a:t>Two </a:t>
            </a:r>
            <a:r>
              <a:rPr sz="1900" spc="-5" dirty="0">
                <a:solidFill>
                  <a:srgbClr val="252525"/>
                </a:solidFill>
                <a:latin typeface="Garamond"/>
                <a:cs typeface="Garamond"/>
              </a:rPr>
              <a:t>types of risks are associated with the </a:t>
            </a:r>
            <a:r>
              <a:rPr sz="1900" spc="-30" dirty="0">
                <a:solidFill>
                  <a:srgbClr val="252525"/>
                </a:solidFill>
                <a:latin typeface="Garamond"/>
                <a:cs typeface="Garamond"/>
              </a:rPr>
              <a:t>bank’s</a:t>
            </a:r>
            <a:r>
              <a:rPr sz="1900" spc="-125" dirty="0">
                <a:solidFill>
                  <a:srgbClr val="252525"/>
                </a:solidFill>
                <a:latin typeface="Garamond"/>
                <a:cs typeface="Garamond"/>
              </a:rPr>
              <a:t> </a:t>
            </a:r>
            <a:r>
              <a:rPr sz="1900" spc="-5" dirty="0">
                <a:solidFill>
                  <a:srgbClr val="252525"/>
                </a:solidFill>
                <a:latin typeface="Garamond"/>
                <a:cs typeface="Garamond"/>
              </a:rPr>
              <a:t>decision:</a:t>
            </a:r>
            <a:endParaRPr sz="1900">
              <a:latin typeface="Garamond"/>
              <a:cs typeface="Garamond"/>
            </a:endParaRPr>
          </a:p>
          <a:p>
            <a:pPr marL="299085" marR="164465" indent="-287020">
              <a:lnSpc>
                <a:spcPts val="2050"/>
              </a:lnSpc>
              <a:spcBef>
                <a:spcPts val="1090"/>
              </a:spcBef>
              <a:buClr>
                <a:srgbClr val="83992A"/>
              </a:buClr>
              <a:buSzPct val="113157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900" spc="-5" dirty="0">
                <a:solidFill>
                  <a:srgbClr val="252525"/>
                </a:solidFill>
                <a:latin typeface="Garamond"/>
                <a:cs typeface="Garamond"/>
              </a:rPr>
              <a:t>If the applicant is </a:t>
            </a:r>
            <a:r>
              <a:rPr sz="1900" spc="-10" dirty="0">
                <a:solidFill>
                  <a:srgbClr val="252525"/>
                </a:solidFill>
                <a:latin typeface="Garamond"/>
                <a:cs typeface="Garamond"/>
              </a:rPr>
              <a:t>likely </a:t>
            </a:r>
            <a:r>
              <a:rPr sz="1900" spc="-5" dirty="0">
                <a:solidFill>
                  <a:srgbClr val="252525"/>
                </a:solidFill>
                <a:latin typeface="Garamond"/>
                <a:cs typeface="Garamond"/>
              </a:rPr>
              <a:t>to repay the loan, then not approving the loan  results in a loss of business to the</a:t>
            </a:r>
            <a:r>
              <a:rPr sz="1900" spc="-210" dirty="0">
                <a:solidFill>
                  <a:srgbClr val="252525"/>
                </a:solidFill>
                <a:latin typeface="Garamond"/>
                <a:cs typeface="Garamond"/>
              </a:rPr>
              <a:t> </a:t>
            </a:r>
            <a:r>
              <a:rPr sz="1900" spc="-5" dirty="0">
                <a:solidFill>
                  <a:srgbClr val="252525"/>
                </a:solidFill>
                <a:latin typeface="Garamond"/>
                <a:cs typeface="Garamond"/>
              </a:rPr>
              <a:t>company</a:t>
            </a:r>
            <a:endParaRPr sz="1900">
              <a:latin typeface="Garamond"/>
              <a:cs typeface="Garamond"/>
            </a:endParaRPr>
          </a:p>
          <a:p>
            <a:pPr marL="299085" marR="438784" indent="-287020" algn="just">
              <a:lnSpc>
                <a:spcPts val="2050"/>
              </a:lnSpc>
              <a:spcBef>
                <a:spcPts val="1065"/>
              </a:spcBef>
              <a:buClr>
                <a:srgbClr val="83992A"/>
              </a:buClr>
              <a:buSzPct val="113157"/>
              <a:buFont typeface="Arial"/>
              <a:buChar char="•"/>
              <a:tabLst>
                <a:tab pos="299720" algn="l"/>
              </a:tabLst>
            </a:pPr>
            <a:r>
              <a:rPr sz="1900" spc="-5" dirty="0">
                <a:solidFill>
                  <a:srgbClr val="252525"/>
                </a:solidFill>
                <a:latin typeface="Garamond"/>
                <a:cs typeface="Garamond"/>
              </a:rPr>
              <a:t>If the applicant is not </a:t>
            </a:r>
            <a:r>
              <a:rPr sz="1900" spc="-10" dirty="0">
                <a:solidFill>
                  <a:srgbClr val="252525"/>
                </a:solidFill>
                <a:latin typeface="Garamond"/>
                <a:cs typeface="Garamond"/>
              </a:rPr>
              <a:t>likely </a:t>
            </a:r>
            <a:r>
              <a:rPr sz="1900" spc="-5" dirty="0">
                <a:solidFill>
                  <a:srgbClr val="252525"/>
                </a:solidFill>
                <a:latin typeface="Garamond"/>
                <a:cs typeface="Garamond"/>
              </a:rPr>
              <a:t>to repay the loan, </a:t>
            </a:r>
            <a:r>
              <a:rPr sz="1900" spc="-10" dirty="0">
                <a:solidFill>
                  <a:srgbClr val="252525"/>
                </a:solidFill>
                <a:latin typeface="Garamond"/>
                <a:cs typeface="Garamond"/>
              </a:rPr>
              <a:t>i.e. </a:t>
            </a:r>
            <a:r>
              <a:rPr sz="1900" spc="-5" dirty="0">
                <a:solidFill>
                  <a:srgbClr val="252525"/>
                </a:solidFill>
                <a:latin typeface="Garamond"/>
                <a:cs typeface="Garamond"/>
              </a:rPr>
              <a:t>he/she is </a:t>
            </a:r>
            <a:r>
              <a:rPr sz="1900" spc="-10" dirty="0">
                <a:solidFill>
                  <a:srgbClr val="252525"/>
                </a:solidFill>
                <a:latin typeface="Garamond"/>
                <a:cs typeface="Garamond"/>
              </a:rPr>
              <a:t>likely </a:t>
            </a:r>
            <a:r>
              <a:rPr sz="1900" spc="-5" dirty="0">
                <a:solidFill>
                  <a:srgbClr val="252525"/>
                </a:solidFill>
                <a:latin typeface="Garamond"/>
                <a:cs typeface="Garamond"/>
              </a:rPr>
              <a:t>to  default, then </a:t>
            </a:r>
            <a:r>
              <a:rPr sz="1900" spc="-10" dirty="0">
                <a:solidFill>
                  <a:srgbClr val="252525"/>
                </a:solidFill>
                <a:latin typeface="Garamond"/>
                <a:cs typeface="Garamond"/>
              </a:rPr>
              <a:t>approving </a:t>
            </a:r>
            <a:r>
              <a:rPr sz="1900" spc="-5" dirty="0">
                <a:solidFill>
                  <a:srgbClr val="252525"/>
                </a:solidFill>
                <a:latin typeface="Garamond"/>
                <a:cs typeface="Garamond"/>
              </a:rPr>
              <a:t>the loan </a:t>
            </a:r>
            <a:r>
              <a:rPr sz="1900" spc="-15" dirty="0">
                <a:solidFill>
                  <a:srgbClr val="252525"/>
                </a:solidFill>
                <a:latin typeface="Garamond"/>
                <a:cs typeface="Garamond"/>
              </a:rPr>
              <a:t>may </a:t>
            </a:r>
            <a:r>
              <a:rPr sz="1900" spc="-5" dirty="0">
                <a:solidFill>
                  <a:srgbClr val="252525"/>
                </a:solidFill>
                <a:latin typeface="Garamond"/>
                <a:cs typeface="Garamond"/>
              </a:rPr>
              <a:t>lead to a financial loss for the  </a:t>
            </a:r>
            <a:r>
              <a:rPr sz="1900" spc="-25" dirty="0">
                <a:solidFill>
                  <a:srgbClr val="252525"/>
                </a:solidFill>
                <a:latin typeface="Garamond"/>
                <a:cs typeface="Garamond"/>
              </a:rPr>
              <a:t>company.</a:t>
            </a:r>
            <a:endParaRPr sz="1900">
              <a:latin typeface="Garamond"/>
              <a:cs typeface="Garamond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94615" marR="5080">
              <a:lnSpc>
                <a:spcPts val="2050"/>
              </a:lnSpc>
              <a:spcBef>
                <a:spcPts val="1755"/>
              </a:spcBef>
            </a:pPr>
            <a:r>
              <a:rPr sz="1900" spc="-10" dirty="0">
                <a:solidFill>
                  <a:srgbClr val="252525"/>
                </a:solidFill>
                <a:latin typeface="Garamond"/>
                <a:cs typeface="Garamond"/>
              </a:rPr>
              <a:t>Hence, </a:t>
            </a:r>
            <a:r>
              <a:rPr sz="1900" spc="-5" dirty="0">
                <a:solidFill>
                  <a:srgbClr val="252525"/>
                </a:solidFill>
                <a:latin typeface="Garamond"/>
                <a:cs typeface="Garamond"/>
              </a:rPr>
              <a:t>the company </a:t>
            </a:r>
            <a:r>
              <a:rPr sz="1900" spc="-10" dirty="0">
                <a:solidFill>
                  <a:srgbClr val="252525"/>
                </a:solidFill>
                <a:latin typeface="Garamond"/>
                <a:cs typeface="Garamond"/>
              </a:rPr>
              <a:t>wants </a:t>
            </a:r>
            <a:r>
              <a:rPr sz="1900" spc="-5" dirty="0">
                <a:solidFill>
                  <a:srgbClr val="252525"/>
                </a:solidFill>
                <a:latin typeface="Garamond"/>
                <a:cs typeface="Garamond"/>
              </a:rPr>
              <a:t>to understand the driving factors (or </a:t>
            </a:r>
            <a:r>
              <a:rPr sz="1900" spc="-15" dirty="0">
                <a:solidFill>
                  <a:srgbClr val="252525"/>
                </a:solidFill>
                <a:latin typeface="Garamond"/>
                <a:cs typeface="Garamond"/>
              </a:rPr>
              <a:t>driver  </a:t>
            </a:r>
            <a:r>
              <a:rPr sz="1900" spc="-10" dirty="0">
                <a:solidFill>
                  <a:srgbClr val="252525"/>
                </a:solidFill>
                <a:latin typeface="Garamond"/>
                <a:cs typeface="Garamond"/>
              </a:rPr>
              <a:t>variables) </a:t>
            </a:r>
            <a:r>
              <a:rPr sz="1900" spc="-5" dirty="0">
                <a:solidFill>
                  <a:srgbClr val="252525"/>
                </a:solidFill>
                <a:latin typeface="Garamond"/>
                <a:cs typeface="Garamond"/>
              </a:rPr>
              <a:t>behind loan default, </a:t>
            </a:r>
            <a:r>
              <a:rPr sz="1900" spc="-10" dirty="0">
                <a:solidFill>
                  <a:srgbClr val="252525"/>
                </a:solidFill>
                <a:latin typeface="Garamond"/>
                <a:cs typeface="Garamond"/>
              </a:rPr>
              <a:t>i.e. </a:t>
            </a:r>
            <a:r>
              <a:rPr sz="1900" spc="-5" dirty="0">
                <a:solidFill>
                  <a:srgbClr val="252525"/>
                </a:solidFill>
                <a:latin typeface="Garamond"/>
                <a:cs typeface="Garamond"/>
              </a:rPr>
              <a:t>the </a:t>
            </a:r>
            <a:r>
              <a:rPr sz="1900" spc="-10" dirty="0">
                <a:solidFill>
                  <a:srgbClr val="252525"/>
                </a:solidFill>
                <a:latin typeface="Garamond"/>
                <a:cs typeface="Garamond"/>
              </a:rPr>
              <a:t>variables which </a:t>
            </a:r>
            <a:r>
              <a:rPr sz="1900" spc="-5" dirty="0">
                <a:solidFill>
                  <a:srgbClr val="252525"/>
                </a:solidFill>
                <a:latin typeface="Garamond"/>
                <a:cs typeface="Garamond"/>
              </a:rPr>
              <a:t>are strong indicators  of</a:t>
            </a:r>
            <a:r>
              <a:rPr sz="1900" spc="250" dirty="0">
                <a:solidFill>
                  <a:srgbClr val="252525"/>
                </a:solidFill>
                <a:latin typeface="Garamond"/>
                <a:cs typeface="Garamond"/>
              </a:rPr>
              <a:t> </a:t>
            </a:r>
            <a:r>
              <a:rPr sz="1900" spc="-5" dirty="0">
                <a:solidFill>
                  <a:srgbClr val="252525"/>
                </a:solidFill>
                <a:latin typeface="Garamond"/>
                <a:cs typeface="Garamond"/>
              </a:rPr>
              <a:t>default.</a:t>
            </a:r>
            <a:endParaRPr sz="19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3212" y="542544"/>
            <a:ext cx="8041005" cy="5756275"/>
          </a:xfrm>
          <a:custGeom>
            <a:avLst/>
            <a:gdLst/>
            <a:ahLst/>
            <a:cxnLst/>
            <a:rect l="l" t="t" r="r" b="b"/>
            <a:pathLst>
              <a:path w="8041005" h="5756275">
                <a:moveTo>
                  <a:pt x="0" y="5756148"/>
                </a:moveTo>
                <a:lnTo>
                  <a:pt x="8040624" y="5756148"/>
                </a:lnTo>
                <a:lnTo>
                  <a:pt x="8040624" y="0"/>
                </a:lnTo>
                <a:lnTo>
                  <a:pt x="0" y="0"/>
                </a:lnTo>
                <a:lnTo>
                  <a:pt x="0" y="5756148"/>
                </a:lnTo>
                <a:close/>
              </a:path>
            </a:pathLst>
          </a:custGeom>
          <a:ln w="15240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3128772"/>
            <a:ext cx="685799" cy="606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67343" y="3128772"/>
            <a:ext cx="676655" cy="6065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78636" y="2356104"/>
            <a:ext cx="6595745" cy="0"/>
          </a:xfrm>
          <a:custGeom>
            <a:avLst/>
            <a:gdLst/>
            <a:ahLst/>
            <a:cxnLst/>
            <a:rect l="l" t="t" r="r" b="b"/>
            <a:pathLst>
              <a:path w="6595745">
                <a:moveTo>
                  <a:pt x="0" y="0"/>
                </a:moveTo>
                <a:lnTo>
                  <a:pt x="6595490" y="0"/>
                </a:lnTo>
              </a:path>
            </a:pathLst>
          </a:custGeom>
          <a:ln w="15240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66825" y="838580"/>
            <a:ext cx="3517265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AMT_INCOME_TOT</a:t>
            </a:r>
            <a:endParaRPr sz="3000"/>
          </a:p>
          <a:p>
            <a:pPr marL="247015" marR="238760" indent="-635" algn="ctr">
              <a:lnSpc>
                <a:spcPct val="100000"/>
              </a:lnSpc>
            </a:pPr>
            <a:r>
              <a:rPr sz="3000" spc="-5" dirty="0"/>
              <a:t>AL </a:t>
            </a:r>
            <a:r>
              <a:rPr sz="3000" dirty="0"/>
              <a:t>and </a:t>
            </a:r>
            <a:r>
              <a:rPr sz="3000" spc="-5" dirty="0"/>
              <a:t>other  </a:t>
            </a:r>
            <a:r>
              <a:rPr sz="3000" dirty="0"/>
              <a:t>Categorical</a:t>
            </a:r>
            <a:r>
              <a:rPr sz="3000" spc="-45" dirty="0"/>
              <a:t> </a:t>
            </a:r>
            <a:r>
              <a:rPr sz="3000" spc="-15" dirty="0"/>
              <a:t>variables</a:t>
            </a:r>
            <a:endParaRPr sz="3000"/>
          </a:p>
        </p:txBody>
      </p:sp>
      <p:sp>
        <p:nvSpPr>
          <p:cNvPr id="8" name="object 8"/>
          <p:cNvSpPr txBox="1"/>
          <p:nvPr/>
        </p:nvSpPr>
        <p:spPr>
          <a:xfrm>
            <a:off x="993444" y="2453904"/>
            <a:ext cx="3319779" cy="291719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1500" spc="-60" dirty="0">
                <a:solidFill>
                  <a:srgbClr val="252525"/>
                </a:solidFill>
                <a:latin typeface="Garamond"/>
                <a:cs typeface="Garamond"/>
              </a:rPr>
              <a:t>We </a:t>
            </a:r>
            <a:r>
              <a:rPr sz="1500" spc="-5" dirty="0">
                <a:solidFill>
                  <a:srgbClr val="252525"/>
                </a:solidFill>
                <a:latin typeface="Garamond"/>
                <a:cs typeface="Garamond"/>
              </a:rPr>
              <a:t>notice the following </a:t>
            </a:r>
            <a:r>
              <a:rPr sz="1500" dirty="0">
                <a:solidFill>
                  <a:srgbClr val="252525"/>
                </a:solidFill>
                <a:latin typeface="Garamond"/>
                <a:cs typeface="Garamond"/>
              </a:rPr>
              <a:t>from </a:t>
            </a:r>
            <a:r>
              <a:rPr sz="1500" spc="-5" dirty="0">
                <a:solidFill>
                  <a:srgbClr val="252525"/>
                </a:solidFill>
                <a:latin typeface="Garamond"/>
                <a:cs typeface="Garamond"/>
              </a:rPr>
              <a:t>various</a:t>
            </a:r>
            <a:r>
              <a:rPr sz="1500" spc="-45" dirty="0">
                <a:solidFill>
                  <a:srgbClr val="252525"/>
                </a:solidFill>
                <a:latin typeface="Garamond"/>
                <a:cs typeface="Garamond"/>
              </a:rPr>
              <a:t> </a:t>
            </a:r>
            <a:r>
              <a:rPr sz="1500" spc="-5" dirty="0">
                <a:solidFill>
                  <a:srgbClr val="252525"/>
                </a:solidFill>
                <a:latin typeface="Garamond"/>
                <a:cs typeface="Garamond"/>
              </a:rPr>
              <a:t>plots:</a:t>
            </a:r>
            <a:endParaRPr sz="1500">
              <a:latin typeface="Garamond"/>
              <a:cs typeface="Garamond"/>
            </a:endParaRPr>
          </a:p>
          <a:p>
            <a:pPr marL="299085" marR="543560" indent="-287020">
              <a:lnSpc>
                <a:spcPct val="80000"/>
              </a:lnSpc>
              <a:spcBef>
                <a:spcPts val="960"/>
              </a:spcBef>
              <a:buClr>
                <a:srgbClr val="83992A"/>
              </a:buClr>
              <a:buSzPct val="113333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500" spc="-15" dirty="0">
                <a:solidFill>
                  <a:srgbClr val="252525"/>
                </a:solidFill>
                <a:latin typeface="Garamond"/>
                <a:cs typeface="Garamond"/>
              </a:rPr>
              <a:t>Females have </a:t>
            </a:r>
            <a:r>
              <a:rPr sz="1500" spc="-5" dirty="0">
                <a:solidFill>
                  <a:srgbClr val="252525"/>
                </a:solidFill>
                <a:latin typeface="Garamond"/>
                <a:cs typeface="Garamond"/>
              </a:rPr>
              <a:t>comparitively </a:t>
            </a:r>
            <a:r>
              <a:rPr sz="1500" spc="-15" dirty="0">
                <a:solidFill>
                  <a:srgbClr val="252525"/>
                </a:solidFill>
                <a:latin typeface="Garamond"/>
                <a:cs typeface="Garamond"/>
              </a:rPr>
              <a:t>lower  </a:t>
            </a:r>
            <a:r>
              <a:rPr sz="1500" spc="-5" dirty="0">
                <a:solidFill>
                  <a:srgbClr val="252525"/>
                </a:solidFill>
                <a:latin typeface="Garamond"/>
                <a:cs typeface="Garamond"/>
              </a:rPr>
              <a:t>income than Males and</a:t>
            </a:r>
            <a:r>
              <a:rPr sz="1500" spc="-40" dirty="0">
                <a:solidFill>
                  <a:srgbClr val="252525"/>
                </a:solidFill>
                <a:latin typeface="Garamond"/>
                <a:cs typeface="Garamond"/>
              </a:rPr>
              <a:t> </a:t>
            </a:r>
            <a:r>
              <a:rPr sz="1500" spc="-15" dirty="0">
                <a:solidFill>
                  <a:srgbClr val="252525"/>
                </a:solidFill>
                <a:latin typeface="Garamond"/>
                <a:cs typeface="Garamond"/>
              </a:rPr>
              <a:t>Others.</a:t>
            </a:r>
            <a:endParaRPr sz="1500">
              <a:latin typeface="Garamond"/>
              <a:cs typeface="Garamond"/>
            </a:endParaRPr>
          </a:p>
          <a:p>
            <a:pPr marL="299085" indent="-287020">
              <a:lnSpc>
                <a:spcPts val="1620"/>
              </a:lnSpc>
              <a:spcBef>
                <a:spcPts val="600"/>
              </a:spcBef>
              <a:buClr>
                <a:srgbClr val="83992A"/>
              </a:buClr>
              <a:buSzPct val="113333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500" spc="-10" dirty="0">
                <a:solidFill>
                  <a:srgbClr val="252525"/>
                </a:solidFill>
                <a:latin typeface="Garamond"/>
                <a:cs typeface="Garamond"/>
              </a:rPr>
              <a:t>People </a:t>
            </a:r>
            <a:r>
              <a:rPr sz="1500" spc="-5" dirty="0">
                <a:solidFill>
                  <a:srgbClr val="252525"/>
                </a:solidFill>
                <a:latin typeface="Garamond"/>
                <a:cs typeface="Garamond"/>
              </a:rPr>
              <a:t>with comparitively </a:t>
            </a:r>
            <a:r>
              <a:rPr sz="1500" dirty="0">
                <a:solidFill>
                  <a:srgbClr val="252525"/>
                </a:solidFill>
                <a:latin typeface="Garamond"/>
                <a:cs typeface="Garamond"/>
              </a:rPr>
              <a:t>higher</a:t>
            </a:r>
            <a:r>
              <a:rPr sz="1500" spc="-90" dirty="0">
                <a:solidFill>
                  <a:srgbClr val="252525"/>
                </a:solidFill>
                <a:latin typeface="Garamond"/>
                <a:cs typeface="Garamond"/>
              </a:rPr>
              <a:t> </a:t>
            </a:r>
            <a:r>
              <a:rPr sz="1500" spc="-5" dirty="0">
                <a:solidFill>
                  <a:srgbClr val="252525"/>
                </a:solidFill>
                <a:latin typeface="Garamond"/>
                <a:cs typeface="Garamond"/>
              </a:rPr>
              <a:t>income</a:t>
            </a:r>
            <a:endParaRPr sz="1500">
              <a:latin typeface="Garamond"/>
              <a:cs typeface="Garamond"/>
            </a:endParaRPr>
          </a:p>
          <a:p>
            <a:pPr marL="299085">
              <a:lnSpc>
                <a:spcPts val="1620"/>
              </a:lnSpc>
            </a:pPr>
            <a:r>
              <a:rPr sz="1500" spc="-10" dirty="0">
                <a:solidFill>
                  <a:srgbClr val="252525"/>
                </a:solidFill>
                <a:latin typeface="Garamond"/>
                <a:cs typeface="Garamond"/>
              </a:rPr>
              <a:t>own </a:t>
            </a:r>
            <a:r>
              <a:rPr sz="1500" spc="-5" dirty="0">
                <a:solidFill>
                  <a:srgbClr val="252525"/>
                </a:solidFill>
                <a:latin typeface="Garamond"/>
                <a:cs typeface="Garamond"/>
              </a:rPr>
              <a:t>the </a:t>
            </a:r>
            <a:r>
              <a:rPr sz="1500" spc="-15" dirty="0">
                <a:solidFill>
                  <a:srgbClr val="252525"/>
                </a:solidFill>
                <a:latin typeface="Garamond"/>
                <a:cs typeface="Garamond"/>
              </a:rPr>
              <a:t>cars.</a:t>
            </a:r>
            <a:endParaRPr sz="1500">
              <a:latin typeface="Garamond"/>
              <a:cs typeface="Garamond"/>
            </a:endParaRPr>
          </a:p>
          <a:p>
            <a:pPr marL="299085" marR="309880" indent="-287020">
              <a:lnSpc>
                <a:spcPct val="80000"/>
              </a:lnSpc>
              <a:spcBef>
                <a:spcPts val="960"/>
              </a:spcBef>
              <a:buClr>
                <a:srgbClr val="83992A"/>
              </a:buClr>
              <a:buSzPct val="113333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500" dirty="0">
                <a:solidFill>
                  <a:srgbClr val="252525"/>
                </a:solidFill>
                <a:latin typeface="Garamond"/>
                <a:cs typeface="Garamond"/>
              </a:rPr>
              <a:t>There is </a:t>
            </a:r>
            <a:r>
              <a:rPr sz="1500" spc="-5" dirty="0">
                <a:solidFill>
                  <a:srgbClr val="252525"/>
                </a:solidFill>
                <a:latin typeface="Garamond"/>
                <a:cs typeface="Garamond"/>
              </a:rPr>
              <a:t>no </a:t>
            </a:r>
            <a:r>
              <a:rPr sz="1500" dirty="0">
                <a:solidFill>
                  <a:srgbClr val="252525"/>
                </a:solidFill>
                <a:latin typeface="Garamond"/>
                <a:cs typeface="Garamond"/>
              </a:rPr>
              <a:t>significant </a:t>
            </a:r>
            <a:r>
              <a:rPr sz="1500" spc="-5" dirty="0">
                <a:solidFill>
                  <a:srgbClr val="252525"/>
                </a:solidFill>
                <a:latin typeface="Garamond"/>
                <a:cs typeface="Garamond"/>
              </a:rPr>
              <a:t>of income on  </a:t>
            </a:r>
            <a:r>
              <a:rPr sz="1500" spc="-10" dirty="0">
                <a:solidFill>
                  <a:srgbClr val="252525"/>
                </a:solidFill>
                <a:latin typeface="Garamond"/>
                <a:cs typeface="Garamond"/>
              </a:rPr>
              <a:t>owning </a:t>
            </a:r>
            <a:r>
              <a:rPr sz="1500" dirty="0">
                <a:solidFill>
                  <a:srgbClr val="252525"/>
                </a:solidFill>
                <a:latin typeface="Garamond"/>
                <a:cs typeface="Garamond"/>
              </a:rPr>
              <a:t>a </a:t>
            </a:r>
            <a:r>
              <a:rPr sz="1500" spc="-5" dirty="0">
                <a:solidFill>
                  <a:srgbClr val="252525"/>
                </a:solidFill>
                <a:latin typeface="Garamond"/>
                <a:cs typeface="Garamond"/>
              </a:rPr>
              <a:t>house or </a:t>
            </a:r>
            <a:r>
              <a:rPr sz="1500" dirty="0">
                <a:solidFill>
                  <a:srgbClr val="252525"/>
                </a:solidFill>
                <a:latin typeface="Garamond"/>
                <a:cs typeface="Garamond"/>
              </a:rPr>
              <a:t>a</a:t>
            </a:r>
            <a:r>
              <a:rPr sz="1500" spc="-25" dirty="0">
                <a:solidFill>
                  <a:srgbClr val="252525"/>
                </a:solidFill>
                <a:latin typeface="Garamond"/>
                <a:cs typeface="Garamond"/>
              </a:rPr>
              <a:t> </a:t>
            </a:r>
            <a:r>
              <a:rPr sz="1500" dirty="0">
                <a:solidFill>
                  <a:srgbClr val="252525"/>
                </a:solidFill>
                <a:latin typeface="Garamond"/>
                <a:cs typeface="Garamond"/>
              </a:rPr>
              <a:t>flat.</a:t>
            </a:r>
            <a:endParaRPr sz="1500">
              <a:latin typeface="Garamond"/>
              <a:cs typeface="Garamond"/>
            </a:endParaRPr>
          </a:p>
          <a:p>
            <a:pPr marL="299085" marR="321945" indent="-287020">
              <a:lnSpc>
                <a:spcPts val="1440"/>
              </a:lnSpc>
              <a:spcBef>
                <a:spcPts val="950"/>
              </a:spcBef>
              <a:buClr>
                <a:srgbClr val="83992A"/>
              </a:buClr>
              <a:buSzPct val="113333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500" spc="-5" dirty="0">
                <a:solidFill>
                  <a:srgbClr val="252525"/>
                </a:solidFill>
                <a:latin typeface="Garamond"/>
                <a:cs typeface="Garamond"/>
              </a:rPr>
              <a:t>Clients with Higher </a:t>
            </a:r>
            <a:r>
              <a:rPr sz="1500" dirty="0">
                <a:solidFill>
                  <a:srgbClr val="252525"/>
                </a:solidFill>
                <a:latin typeface="Garamond"/>
                <a:cs typeface="Garamond"/>
              </a:rPr>
              <a:t>education </a:t>
            </a:r>
            <a:r>
              <a:rPr sz="1500" spc="-5" dirty="0">
                <a:solidFill>
                  <a:srgbClr val="252525"/>
                </a:solidFill>
                <a:latin typeface="Garamond"/>
                <a:cs typeface="Garamond"/>
              </a:rPr>
              <a:t>and  Academic </a:t>
            </a:r>
            <a:r>
              <a:rPr sz="1500" dirty="0">
                <a:solidFill>
                  <a:srgbClr val="252525"/>
                </a:solidFill>
                <a:latin typeface="Garamond"/>
                <a:cs typeface="Garamond"/>
              </a:rPr>
              <a:t>degree </a:t>
            </a:r>
            <a:r>
              <a:rPr sz="1500" spc="-15" dirty="0">
                <a:solidFill>
                  <a:srgbClr val="252525"/>
                </a:solidFill>
                <a:latin typeface="Garamond"/>
                <a:cs typeface="Garamond"/>
              </a:rPr>
              <a:t>have </a:t>
            </a:r>
            <a:r>
              <a:rPr sz="1500" spc="-5" dirty="0">
                <a:solidFill>
                  <a:srgbClr val="252525"/>
                </a:solidFill>
                <a:latin typeface="Garamond"/>
                <a:cs typeface="Garamond"/>
              </a:rPr>
              <a:t>comparitively  </a:t>
            </a:r>
            <a:r>
              <a:rPr sz="1500" dirty="0">
                <a:solidFill>
                  <a:srgbClr val="252525"/>
                </a:solidFill>
                <a:latin typeface="Garamond"/>
                <a:cs typeface="Garamond"/>
              </a:rPr>
              <a:t>higher </a:t>
            </a:r>
            <a:r>
              <a:rPr sz="1500" spc="-5" dirty="0">
                <a:solidFill>
                  <a:srgbClr val="252525"/>
                </a:solidFill>
                <a:latin typeface="Garamond"/>
                <a:cs typeface="Garamond"/>
              </a:rPr>
              <a:t>income than</a:t>
            </a:r>
            <a:r>
              <a:rPr sz="1500" spc="-40" dirty="0">
                <a:solidFill>
                  <a:srgbClr val="252525"/>
                </a:solidFill>
                <a:latin typeface="Garamond"/>
                <a:cs typeface="Garamond"/>
              </a:rPr>
              <a:t> </a:t>
            </a:r>
            <a:r>
              <a:rPr sz="1500" spc="-15" dirty="0">
                <a:solidFill>
                  <a:srgbClr val="252525"/>
                </a:solidFill>
                <a:latin typeface="Garamond"/>
                <a:cs typeface="Garamond"/>
              </a:rPr>
              <a:t>others.</a:t>
            </a:r>
            <a:endParaRPr sz="1500">
              <a:latin typeface="Garamond"/>
              <a:cs typeface="Garamond"/>
            </a:endParaRPr>
          </a:p>
          <a:p>
            <a:pPr marL="299085" marR="309880" indent="-287020">
              <a:lnSpc>
                <a:spcPts val="1440"/>
              </a:lnSpc>
              <a:spcBef>
                <a:spcPts val="960"/>
              </a:spcBef>
              <a:buClr>
                <a:srgbClr val="83992A"/>
              </a:buClr>
              <a:buSzPct val="113333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500" dirty="0">
                <a:solidFill>
                  <a:srgbClr val="252525"/>
                </a:solidFill>
                <a:latin typeface="Garamond"/>
                <a:cs typeface="Garamond"/>
              </a:rPr>
              <a:t>There is </a:t>
            </a:r>
            <a:r>
              <a:rPr sz="1500" spc="-5" dirty="0">
                <a:solidFill>
                  <a:srgbClr val="252525"/>
                </a:solidFill>
                <a:latin typeface="Garamond"/>
                <a:cs typeface="Garamond"/>
              </a:rPr>
              <a:t>no </a:t>
            </a:r>
            <a:r>
              <a:rPr sz="1500" dirty="0">
                <a:solidFill>
                  <a:srgbClr val="252525"/>
                </a:solidFill>
                <a:latin typeface="Garamond"/>
                <a:cs typeface="Garamond"/>
              </a:rPr>
              <a:t>significant </a:t>
            </a:r>
            <a:r>
              <a:rPr sz="1500" spc="-5" dirty="0">
                <a:solidFill>
                  <a:srgbClr val="252525"/>
                </a:solidFill>
                <a:latin typeface="Garamond"/>
                <a:cs typeface="Garamond"/>
              </a:rPr>
              <a:t>of income on  </a:t>
            </a:r>
            <a:r>
              <a:rPr sz="1500" spc="-10" dirty="0">
                <a:solidFill>
                  <a:srgbClr val="252525"/>
                </a:solidFill>
                <a:latin typeface="Garamond"/>
                <a:cs typeface="Garamond"/>
              </a:rPr>
              <a:t>Family </a:t>
            </a:r>
            <a:r>
              <a:rPr sz="1500" spc="-15" dirty="0">
                <a:solidFill>
                  <a:srgbClr val="252525"/>
                </a:solidFill>
                <a:latin typeface="Garamond"/>
                <a:cs typeface="Garamond"/>
              </a:rPr>
              <a:t>Status.</a:t>
            </a:r>
            <a:endParaRPr sz="1500">
              <a:latin typeface="Garamond"/>
              <a:cs typeface="Garamon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81600" y="754380"/>
            <a:ext cx="3200400" cy="51876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430" marR="5080" indent="1270" algn="ctr">
              <a:lnSpc>
                <a:spcPct val="100000"/>
              </a:lnSpc>
              <a:spcBef>
                <a:spcPts val="105"/>
              </a:spcBef>
            </a:pPr>
            <a:r>
              <a:rPr sz="2000" spc="-5" dirty="0"/>
              <a:t>AMT_INCOME_TOTAL </a:t>
            </a:r>
            <a:r>
              <a:rPr sz="2000" dirty="0"/>
              <a:t>- </a:t>
            </a:r>
            <a:r>
              <a:rPr sz="2000" spc="-5" dirty="0"/>
              <a:t>CODE_GENDER: </a:t>
            </a:r>
            <a:r>
              <a:rPr sz="2000" spc="-85" dirty="0"/>
              <a:t>We </a:t>
            </a:r>
            <a:r>
              <a:rPr sz="2000" spc="-5" dirty="0"/>
              <a:t>notice </a:t>
            </a:r>
            <a:r>
              <a:rPr sz="2000" dirty="0"/>
              <a:t>that the  clients </a:t>
            </a:r>
            <a:r>
              <a:rPr sz="2000" spc="-5" dirty="0"/>
              <a:t>with </a:t>
            </a:r>
            <a:r>
              <a:rPr sz="2000" dirty="0"/>
              <a:t>income </a:t>
            </a:r>
            <a:r>
              <a:rPr sz="2000" spc="-5" dirty="0"/>
              <a:t>between 50000 </a:t>
            </a:r>
            <a:r>
              <a:rPr sz="2000" dirty="0"/>
              <a:t>&amp; </a:t>
            </a:r>
            <a:r>
              <a:rPr sz="2000" spc="-5" dirty="0"/>
              <a:t>250000 take </a:t>
            </a:r>
            <a:r>
              <a:rPr sz="2000" dirty="0"/>
              <a:t>most </a:t>
            </a:r>
            <a:r>
              <a:rPr sz="2000" spc="-5" dirty="0"/>
              <a:t>of </a:t>
            </a:r>
            <a:r>
              <a:rPr sz="2000" dirty="0"/>
              <a:t>the loans  </a:t>
            </a:r>
            <a:r>
              <a:rPr sz="2000" spc="-5" dirty="0"/>
              <a:t>and </a:t>
            </a:r>
            <a:r>
              <a:rPr sz="2000" dirty="0"/>
              <a:t>most of the defaulters </a:t>
            </a:r>
            <a:r>
              <a:rPr sz="2000" spc="-5" dirty="0"/>
              <a:t>are also </a:t>
            </a:r>
            <a:r>
              <a:rPr sz="2000" dirty="0"/>
              <a:t>from the same </a:t>
            </a:r>
            <a:r>
              <a:rPr sz="2000" spc="5" dirty="0"/>
              <a:t>range </a:t>
            </a:r>
            <a:r>
              <a:rPr sz="2000" dirty="0"/>
              <a:t>across </a:t>
            </a:r>
            <a:r>
              <a:rPr sz="2000" spc="-5" dirty="0"/>
              <a:t>all  genders.</a:t>
            </a:r>
            <a:endParaRPr sz="2000"/>
          </a:p>
        </p:txBody>
      </p:sp>
      <p:sp>
        <p:nvSpPr>
          <p:cNvPr id="3" name="object 3"/>
          <p:cNvSpPr/>
          <p:nvPr/>
        </p:nvSpPr>
        <p:spPr>
          <a:xfrm>
            <a:off x="914400" y="2490216"/>
            <a:ext cx="7453883" cy="36134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21130" marR="5080" indent="-1398270">
              <a:lnSpc>
                <a:spcPct val="100000"/>
              </a:lnSpc>
              <a:spcBef>
                <a:spcPts val="100"/>
              </a:spcBef>
            </a:pPr>
            <a:r>
              <a:rPr dirty="0"/>
              <a:t>Previous </a:t>
            </a:r>
            <a:r>
              <a:rPr spc="-5" dirty="0"/>
              <a:t>Application</a:t>
            </a:r>
            <a:r>
              <a:rPr spc="-100" dirty="0"/>
              <a:t> </a:t>
            </a:r>
            <a:r>
              <a:rPr dirty="0"/>
              <a:t>Data  Processing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46657" y="2499486"/>
            <a:ext cx="625983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252525"/>
                </a:solidFill>
                <a:latin typeface="Garamond"/>
                <a:cs typeface="Garamond"/>
              </a:rPr>
              <a:t>Now </a:t>
            </a:r>
            <a:r>
              <a:rPr sz="2400" spc="-20" dirty="0">
                <a:solidFill>
                  <a:srgbClr val="252525"/>
                </a:solidFill>
                <a:latin typeface="Garamond"/>
                <a:cs typeface="Garamond"/>
              </a:rPr>
              <a:t>we </a:t>
            </a:r>
            <a:r>
              <a:rPr sz="2400" dirty="0">
                <a:solidFill>
                  <a:srgbClr val="252525"/>
                </a:solidFill>
                <a:latin typeface="Garamond"/>
                <a:cs typeface="Garamond"/>
              </a:rPr>
              <a:t>do the </a:t>
            </a:r>
            <a:r>
              <a:rPr sz="2400" spc="-5" dirty="0">
                <a:solidFill>
                  <a:srgbClr val="252525"/>
                </a:solidFill>
                <a:latin typeface="Garamond"/>
                <a:cs typeface="Garamond"/>
              </a:rPr>
              <a:t>analysis </a:t>
            </a:r>
            <a:r>
              <a:rPr sz="2400" dirty="0">
                <a:solidFill>
                  <a:srgbClr val="252525"/>
                </a:solidFill>
                <a:latin typeface="Garamond"/>
                <a:cs typeface="Garamond"/>
              </a:rPr>
              <a:t>for the </a:t>
            </a:r>
            <a:r>
              <a:rPr sz="2400" spc="-15" dirty="0">
                <a:solidFill>
                  <a:srgbClr val="252525"/>
                </a:solidFill>
                <a:latin typeface="Garamond"/>
                <a:cs typeface="Garamond"/>
              </a:rPr>
              <a:t>Target </a:t>
            </a:r>
            <a:r>
              <a:rPr sz="2400" spc="-10" dirty="0">
                <a:solidFill>
                  <a:srgbClr val="252525"/>
                </a:solidFill>
                <a:latin typeface="Garamond"/>
                <a:cs typeface="Garamond"/>
              </a:rPr>
              <a:t>variable </a:t>
            </a:r>
            <a:r>
              <a:rPr sz="2400" spc="-5" dirty="0">
                <a:solidFill>
                  <a:srgbClr val="252525"/>
                </a:solidFill>
                <a:latin typeface="Garamond"/>
                <a:cs typeface="Garamond"/>
              </a:rPr>
              <a:t>based  on </a:t>
            </a:r>
            <a:r>
              <a:rPr sz="2400" dirty="0">
                <a:solidFill>
                  <a:srgbClr val="252525"/>
                </a:solidFill>
                <a:latin typeface="Garamond"/>
                <a:cs typeface="Garamond"/>
              </a:rPr>
              <a:t>the </a:t>
            </a:r>
            <a:r>
              <a:rPr sz="2400" spc="5" dirty="0">
                <a:solidFill>
                  <a:srgbClr val="252525"/>
                </a:solidFill>
                <a:latin typeface="Garamond"/>
                <a:cs typeface="Garamond"/>
              </a:rPr>
              <a:t>information </a:t>
            </a:r>
            <a:r>
              <a:rPr sz="2400" spc="-15" dirty="0">
                <a:solidFill>
                  <a:srgbClr val="252525"/>
                </a:solidFill>
                <a:latin typeface="Garamond"/>
                <a:cs typeface="Garamond"/>
              </a:rPr>
              <a:t>given </a:t>
            </a:r>
            <a:r>
              <a:rPr sz="2400" dirty="0">
                <a:solidFill>
                  <a:srgbClr val="252525"/>
                </a:solidFill>
                <a:latin typeface="Garamond"/>
                <a:cs typeface="Garamond"/>
              </a:rPr>
              <a:t>to us in the </a:t>
            </a:r>
            <a:r>
              <a:rPr sz="2400" spc="-5" dirty="0">
                <a:solidFill>
                  <a:srgbClr val="252525"/>
                </a:solidFill>
                <a:latin typeface="Garamond"/>
                <a:cs typeface="Garamond"/>
              </a:rPr>
              <a:t>previous  application</a:t>
            </a:r>
            <a:r>
              <a:rPr sz="2400" spc="10" dirty="0">
                <a:solidFill>
                  <a:srgbClr val="252525"/>
                </a:solidFill>
                <a:latin typeface="Garamond"/>
                <a:cs typeface="Garamond"/>
              </a:rPr>
              <a:t> </a:t>
            </a:r>
            <a:r>
              <a:rPr sz="2400" dirty="0">
                <a:solidFill>
                  <a:srgbClr val="252525"/>
                </a:solidFill>
                <a:latin typeface="Garamond"/>
                <a:cs typeface="Garamond"/>
              </a:rPr>
              <a:t>data</a:t>
            </a:r>
            <a:endParaRPr sz="24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9339" y="1097406"/>
            <a:ext cx="700405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Shift in </a:t>
            </a:r>
            <a:r>
              <a:rPr spc="-10" dirty="0"/>
              <a:t>contract type </a:t>
            </a:r>
            <a:r>
              <a:rPr spc="-5" dirty="0"/>
              <a:t>from previous to </a:t>
            </a:r>
            <a:r>
              <a:rPr dirty="0"/>
              <a:t>current </a:t>
            </a:r>
            <a:r>
              <a:rPr spc="-10" dirty="0"/>
              <a:t>application. </a:t>
            </a:r>
            <a:r>
              <a:rPr dirty="0"/>
              <a:t>The  </a:t>
            </a:r>
            <a:r>
              <a:rPr spc="-25" dirty="0"/>
              <a:t>two </a:t>
            </a:r>
            <a:r>
              <a:rPr dirty="0"/>
              <a:t>categories </a:t>
            </a:r>
            <a:r>
              <a:rPr spc="-5" dirty="0"/>
              <a:t>– </a:t>
            </a:r>
            <a:r>
              <a:rPr spc="-10" dirty="0"/>
              <a:t>Consumer </a:t>
            </a:r>
            <a:r>
              <a:rPr spc="-5" dirty="0"/>
              <a:t>loans </a:t>
            </a:r>
            <a:r>
              <a:rPr spc="-10" dirty="0"/>
              <a:t>and </a:t>
            </a:r>
            <a:r>
              <a:rPr spc="-5" dirty="0"/>
              <a:t>XNA </a:t>
            </a:r>
            <a:r>
              <a:rPr spc="-20" dirty="0"/>
              <a:t>have </a:t>
            </a:r>
            <a:r>
              <a:rPr spc="-10" dirty="0"/>
              <a:t>been </a:t>
            </a:r>
            <a:r>
              <a:rPr spc="-5" dirty="0"/>
              <a:t>shifted to  </a:t>
            </a:r>
            <a:r>
              <a:rPr spc="-10" dirty="0"/>
              <a:t>Cash and </a:t>
            </a:r>
            <a:r>
              <a:rPr spc="-15" dirty="0"/>
              <a:t>Revolving</a:t>
            </a:r>
            <a:r>
              <a:rPr spc="90" dirty="0"/>
              <a:t> </a:t>
            </a:r>
            <a:r>
              <a:rPr spc="-5" dirty="0"/>
              <a:t>loans</a:t>
            </a:r>
          </a:p>
        </p:txBody>
      </p:sp>
      <p:sp>
        <p:nvSpPr>
          <p:cNvPr id="3" name="object 3"/>
          <p:cNvSpPr/>
          <p:nvPr/>
        </p:nvSpPr>
        <p:spPr>
          <a:xfrm>
            <a:off x="992124" y="2514600"/>
            <a:ext cx="7200900" cy="3657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3212" y="542544"/>
            <a:ext cx="8041005" cy="5756275"/>
          </a:xfrm>
          <a:custGeom>
            <a:avLst/>
            <a:gdLst/>
            <a:ahLst/>
            <a:cxnLst/>
            <a:rect l="l" t="t" r="r" b="b"/>
            <a:pathLst>
              <a:path w="8041005" h="5756275">
                <a:moveTo>
                  <a:pt x="0" y="5756148"/>
                </a:moveTo>
                <a:lnTo>
                  <a:pt x="8040624" y="5756148"/>
                </a:lnTo>
                <a:lnTo>
                  <a:pt x="8040624" y="0"/>
                </a:lnTo>
                <a:lnTo>
                  <a:pt x="0" y="0"/>
                </a:lnTo>
                <a:lnTo>
                  <a:pt x="0" y="5756148"/>
                </a:lnTo>
                <a:close/>
              </a:path>
            </a:pathLst>
          </a:custGeom>
          <a:ln w="15240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3128772"/>
            <a:ext cx="685799" cy="606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67343" y="3128772"/>
            <a:ext cx="676655" cy="6065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78636" y="2356104"/>
            <a:ext cx="6595745" cy="0"/>
          </a:xfrm>
          <a:custGeom>
            <a:avLst/>
            <a:gdLst/>
            <a:ahLst/>
            <a:cxnLst/>
            <a:rect l="l" t="t" r="r" b="b"/>
            <a:pathLst>
              <a:path w="6595745">
                <a:moveTo>
                  <a:pt x="0" y="0"/>
                </a:moveTo>
                <a:lnTo>
                  <a:pt x="6595490" y="0"/>
                </a:lnTo>
              </a:path>
            </a:pathLst>
          </a:custGeom>
          <a:ln w="15240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60780" y="1097406"/>
            <a:ext cx="681990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solidFill>
                  <a:srgbClr val="252525"/>
                </a:solidFill>
                <a:latin typeface="Garamond"/>
                <a:cs typeface="Garamond"/>
              </a:rPr>
              <a:t>Checking </a:t>
            </a:r>
            <a:r>
              <a:rPr sz="2200" spc="-5" dirty="0">
                <a:solidFill>
                  <a:srgbClr val="252525"/>
                </a:solidFill>
                <a:latin typeface="Garamond"/>
                <a:cs typeface="Garamond"/>
              </a:rPr>
              <a:t>the </a:t>
            </a:r>
            <a:r>
              <a:rPr sz="2200" spc="-10" dirty="0">
                <a:solidFill>
                  <a:srgbClr val="252525"/>
                </a:solidFill>
                <a:latin typeface="Garamond"/>
                <a:cs typeface="Garamond"/>
              </a:rPr>
              <a:t>variation between </a:t>
            </a:r>
            <a:r>
              <a:rPr sz="2200" spc="-5" dirty="0">
                <a:solidFill>
                  <a:srgbClr val="252525"/>
                </a:solidFill>
                <a:latin typeface="Garamond"/>
                <a:cs typeface="Garamond"/>
              </a:rPr>
              <a:t>credit </a:t>
            </a:r>
            <a:r>
              <a:rPr sz="2200" spc="-10" dirty="0">
                <a:solidFill>
                  <a:srgbClr val="252525"/>
                </a:solidFill>
                <a:latin typeface="Garamond"/>
                <a:cs typeface="Garamond"/>
              </a:rPr>
              <a:t>amount and </a:t>
            </a:r>
            <a:r>
              <a:rPr sz="2200" spc="-5" dirty="0">
                <a:solidFill>
                  <a:srgbClr val="252525"/>
                </a:solidFill>
                <a:latin typeface="Garamond"/>
                <a:cs typeface="Garamond"/>
              </a:rPr>
              <a:t>the</a:t>
            </a:r>
            <a:r>
              <a:rPr sz="2200" spc="155" dirty="0">
                <a:solidFill>
                  <a:srgbClr val="252525"/>
                </a:solidFill>
                <a:latin typeface="Garamond"/>
                <a:cs typeface="Garamond"/>
              </a:rPr>
              <a:t> </a:t>
            </a:r>
            <a:r>
              <a:rPr sz="2200" spc="-10" dirty="0">
                <a:solidFill>
                  <a:srgbClr val="252525"/>
                </a:solidFill>
                <a:latin typeface="Garamond"/>
                <a:cs typeface="Garamond"/>
              </a:rPr>
              <a:t>amount</a:t>
            </a:r>
            <a:endParaRPr sz="2200">
              <a:latin typeface="Garamond"/>
              <a:cs typeface="Garamond"/>
            </a:endParaRPr>
          </a:p>
          <a:p>
            <a:pPr algn="ctr">
              <a:lnSpc>
                <a:spcPct val="100000"/>
              </a:lnSpc>
            </a:pPr>
            <a:r>
              <a:rPr sz="2200" spc="-5" dirty="0">
                <a:solidFill>
                  <a:srgbClr val="252525"/>
                </a:solidFill>
                <a:latin typeface="Garamond"/>
                <a:cs typeface="Garamond"/>
              </a:rPr>
              <a:t>for </a:t>
            </a:r>
            <a:r>
              <a:rPr sz="2200" spc="-10" dirty="0">
                <a:solidFill>
                  <a:srgbClr val="252525"/>
                </a:solidFill>
                <a:latin typeface="Garamond"/>
                <a:cs typeface="Garamond"/>
              </a:rPr>
              <a:t>which </a:t>
            </a:r>
            <a:r>
              <a:rPr sz="2200" spc="-5" dirty="0">
                <a:solidFill>
                  <a:srgbClr val="252525"/>
                </a:solidFill>
                <a:latin typeface="Garamond"/>
                <a:cs typeface="Garamond"/>
              </a:rPr>
              <a:t>the client initially </a:t>
            </a:r>
            <a:r>
              <a:rPr sz="2200" spc="-10" dirty="0">
                <a:solidFill>
                  <a:srgbClr val="252525"/>
                </a:solidFill>
                <a:latin typeface="Garamond"/>
                <a:cs typeface="Garamond"/>
              </a:rPr>
              <a:t>applied </a:t>
            </a:r>
            <a:r>
              <a:rPr sz="2200" spc="-5" dirty="0">
                <a:solidFill>
                  <a:srgbClr val="252525"/>
                </a:solidFill>
                <a:latin typeface="Garamond"/>
                <a:cs typeface="Garamond"/>
              </a:rPr>
              <a:t>in the </a:t>
            </a:r>
            <a:r>
              <a:rPr sz="2200" spc="-10" dirty="0">
                <a:solidFill>
                  <a:srgbClr val="252525"/>
                </a:solidFill>
                <a:latin typeface="Garamond"/>
                <a:cs typeface="Garamond"/>
              </a:rPr>
              <a:t>previous</a:t>
            </a:r>
            <a:r>
              <a:rPr sz="2200" spc="145" dirty="0">
                <a:solidFill>
                  <a:srgbClr val="252525"/>
                </a:solidFill>
                <a:latin typeface="Garamond"/>
                <a:cs typeface="Garamond"/>
              </a:rPr>
              <a:t> </a:t>
            </a:r>
            <a:r>
              <a:rPr sz="2200" spc="-10" dirty="0">
                <a:solidFill>
                  <a:srgbClr val="252525"/>
                </a:solidFill>
                <a:latin typeface="Garamond"/>
                <a:cs typeface="Garamond"/>
              </a:rPr>
              <a:t>application.</a:t>
            </a:r>
            <a:endParaRPr sz="2200">
              <a:latin typeface="Garamond"/>
              <a:cs typeface="Garamond"/>
            </a:endParaRPr>
          </a:p>
          <a:p>
            <a:pPr algn="ctr">
              <a:lnSpc>
                <a:spcPct val="100000"/>
              </a:lnSpc>
            </a:pPr>
            <a:r>
              <a:rPr sz="2200" dirty="0">
                <a:solidFill>
                  <a:srgbClr val="252525"/>
                </a:solidFill>
                <a:latin typeface="Garamond"/>
                <a:cs typeface="Garamond"/>
              </a:rPr>
              <a:t>The </a:t>
            </a:r>
            <a:r>
              <a:rPr sz="2200" spc="5" dirty="0">
                <a:solidFill>
                  <a:srgbClr val="252525"/>
                </a:solidFill>
                <a:latin typeface="Garamond"/>
                <a:cs typeface="Garamond"/>
              </a:rPr>
              <a:t>graph </a:t>
            </a:r>
            <a:r>
              <a:rPr sz="2200" spc="-5" dirty="0">
                <a:solidFill>
                  <a:srgbClr val="252525"/>
                </a:solidFill>
                <a:latin typeface="Garamond"/>
                <a:cs typeface="Garamond"/>
              </a:rPr>
              <a:t>is </a:t>
            </a:r>
            <a:r>
              <a:rPr sz="2200" spc="-10" dirty="0">
                <a:solidFill>
                  <a:srgbClr val="252525"/>
                </a:solidFill>
                <a:latin typeface="Garamond"/>
                <a:cs typeface="Garamond"/>
              </a:rPr>
              <a:t>more scattered </a:t>
            </a:r>
            <a:r>
              <a:rPr sz="2200" spc="-5" dirty="0">
                <a:solidFill>
                  <a:srgbClr val="252525"/>
                </a:solidFill>
                <a:latin typeface="Garamond"/>
                <a:cs typeface="Garamond"/>
              </a:rPr>
              <a:t>in case of </a:t>
            </a:r>
            <a:r>
              <a:rPr sz="2200" spc="-10" dirty="0">
                <a:solidFill>
                  <a:srgbClr val="252525"/>
                </a:solidFill>
                <a:latin typeface="Garamond"/>
                <a:cs typeface="Garamond"/>
              </a:rPr>
              <a:t>non</a:t>
            </a:r>
            <a:r>
              <a:rPr sz="2200" spc="-160" dirty="0">
                <a:solidFill>
                  <a:srgbClr val="252525"/>
                </a:solidFill>
                <a:latin typeface="Garamond"/>
                <a:cs typeface="Garamond"/>
              </a:rPr>
              <a:t> </a:t>
            </a:r>
            <a:r>
              <a:rPr sz="2200" spc="-10" dirty="0">
                <a:solidFill>
                  <a:srgbClr val="252525"/>
                </a:solidFill>
                <a:latin typeface="Garamond"/>
                <a:cs typeface="Garamond"/>
              </a:rPr>
              <a:t>defaulters.</a:t>
            </a:r>
            <a:endParaRPr sz="2200">
              <a:latin typeface="Garamond"/>
              <a:cs typeface="Garamon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85444" y="2496311"/>
            <a:ext cx="7286243" cy="35996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63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Previous </a:t>
            </a:r>
            <a:r>
              <a:rPr spc="-10" dirty="0"/>
              <a:t>application contract </a:t>
            </a:r>
            <a:r>
              <a:rPr spc="-5" dirty="0"/>
              <a:t>status </a:t>
            </a:r>
            <a:r>
              <a:rPr spc="-10" dirty="0"/>
              <a:t>and </a:t>
            </a:r>
            <a:r>
              <a:rPr spc="-5" dirty="0"/>
              <a:t>median credit</a:t>
            </a:r>
            <a:r>
              <a:rPr spc="195" dirty="0"/>
              <a:t> </a:t>
            </a:r>
            <a:r>
              <a:rPr spc="-10" dirty="0"/>
              <a:t>amount</a:t>
            </a:r>
          </a:p>
          <a:p>
            <a:pPr algn="ctr">
              <a:lnSpc>
                <a:spcPct val="100000"/>
              </a:lnSpc>
            </a:pPr>
            <a:r>
              <a:rPr spc="-20" dirty="0"/>
              <a:t>by</a:t>
            </a:r>
            <a:r>
              <a:rPr spc="-5" dirty="0"/>
              <a:t> </a:t>
            </a:r>
            <a:r>
              <a:rPr spc="-10" dirty="0"/>
              <a:t>gender.</a:t>
            </a:r>
          </a:p>
        </p:txBody>
      </p:sp>
      <p:sp>
        <p:nvSpPr>
          <p:cNvPr id="3" name="object 3"/>
          <p:cNvSpPr/>
          <p:nvPr/>
        </p:nvSpPr>
        <p:spPr>
          <a:xfrm>
            <a:off x="838200" y="2514599"/>
            <a:ext cx="7467600" cy="3482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604" marR="5080" indent="-5715" algn="ctr">
              <a:lnSpc>
                <a:spcPct val="100000"/>
              </a:lnSpc>
              <a:spcBef>
                <a:spcPts val="105"/>
              </a:spcBef>
            </a:pPr>
            <a:r>
              <a:rPr sz="2000" spc="-5" dirty="0"/>
              <a:t>Customers </a:t>
            </a:r>
            <a:r>
              <a:rPr sz="2000" dirty="0"/>
              <a:t>in </a:t>
            </a:r>
            <a:r>
              <a:rPr sz="2000" spc="5" dirty="0"/>
              <a:t>current </a:t>
            </a:r>
            <a:r>
              <a:rPr sz="2000" spc="-5" dirty="0"/>
              <a:t>application with previous application  </a:t>
            </a:r>
            <a:r>
              <a:rPr sz="2000" dirty="0"/>
              <a:t>contract/loan </a:t>
            </a:r>
            <a:r>
              <a:rPr sz="2000" spc="-10" dirty="0"/>
              <a:t>status. </a:t>
            </a:r>
            <a:r>
              <a:rPr sz="2000" dirty="0"/>
              <a:t>Loan seems to </a:t>
            </a:r>
            <a:r>
              <a:rPr sz="2000" spc="-5" dirty="0"/>
              <a:t>be </a:t>
            </a:r>
            <a:r>
              <a:rPr sz="2000" spc="-10" dirty="0"/>
              <a:t>approved </a:t>
            </a:r>
            <a:r>
              <a:rPr sz="2000" dirty="0"/>
              <a:t>for majority </a:t>
            </a:r>
            <a:r>
              <a:rPr sz="2000" spc="-5" dirty="0"/>
              <a:t>of </a:t>
            </a:r>
            <a:r>
              <a:rPr sz="2000" dirty="0"/>
              <a:t>the  defaulters </a:t>
            </a:r>
            <a:r>
              <a:rPr sz="2000" spc="-5" dirty="0"/>
              <a:t>which </a:t>
            </a:r>
            <a:r>
              <a:rPr sz="2000" dirty="0"/>
              <a:t>seem to </a:t>
            </a:r>
            <a:r>
              <a:rPr sz="2000" spc="-15" dirty="0"/>
              <a:t>have </a:t>
            </a:r>
            <a:r>
              <a:rPr sz="2000" dirty="0"/>
              <a:t>caused a </a:t>
            </a:r>
            <a:r>
              <a:rPr sz="2000" spc="-5" dirty="0"/>
              <a:t>loss </a:t>
            </a:r>
            <a:r>
              <a:rPr sz="2000" dirty="0"/>
              <a:t>to the </a:t>
            </a:r>
            <a:r>
              <a:rPr sz="2000" spc="-20" dirty="0"/>
              <a:t>company. </a:t>
            </a:r>
            <a:r>
              <a:rPr sz="2000" dirty="0"/>
              <a:t>But </a:t>
            </a:r>
            <a:r>
              <a:rPr sz="2000" spc="-5" dirty="0"/>
              <a:t>also  </a:t>
            </a:r>
            <a:r>
              <a:rPr sz="2000" dirty="0"/>
              <a:t>majority </a:t>
            </a:r>
            <a:r>
              <a:rPr sz="2000" spc="-5" dirty="0"/>
              <a:t>of </a:t>
            </a:r>
            <a:r>
              <a:rPr sz="2000" dirty="0"/>
              <a:t>the non-defaulters </a:t>
            </a:r>
            <a:r>
              <a:rPr sz="2000" spc="-20" dirty="0"/>
              <a:t>have </a:t>
            </a:r>
            <a:r>
              <a:rPr sz="2000" dirty="0"/>
              <a:t>their loans</a:t>
            </a:r>
            <a:r>
              <a:rPr sz="2000" spc="-220" dirty="0"/>
              <a:t> </a:t>
            </a:r>
            <a:r>
              <a:rPr sz="2000" spc="-5" dirty="0"/>
              <a:t>sanctioned.</a:t>
            </a:r>
            <a:endParaRPr sz="2000"/>
          </a:p>
        </p:txBody>
      </p:sp>
      <p:sp>
        <p:nvSpPr>
          <p:cNvPr id="3" name="object 3"/>
          <p:cNvSpPr/>
          <p:nvPr/>
        </p:nvSpPr>
        <p:spPr>
          <a:xfrm>
            <a:off x="838200" y="2505455"/>
            <a:ext cx="7467600" cy="37048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63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Checking </a:t>
            </a:r>
            <a:r>
              <a:rPr spc="-5" dirty="0"/>
              <a:t>the cause of </a:t>
            </a:r>
            <a:r>
              <a:rPr spc="-10" dirty="0"/>
              <a:t>rejection </a:t>
            </a:r>
            <a:r>
              <a:rPr spc="-5" dirty="0"/>
              <a:t>in previous </a:t>
            </a:r>
            <a:r>
              <a:rPr spc="-15" dirty="0"/>
              <a:t>applications. </a:t>
            </a:r>
            <a:r>
              <a:rPr spc="-10" dirty="0"/>
              <a:t>And</a:t>
            </a:r>
            <a:r>
              <a:rPr spc="-75" dirty="0"/>
              <a:t> </a:t>
            </a:r>
            <a:r>
              <a:rPr spc="-5" dirty="0"/>
              <a:t>it</a:t>
            </a:r>
          </a:p>
          <a:p>
            <a:pPr algn="ctr">
              <a:lnSpc>
                <a:spcPct val="100000"/>
              </a:lnSpc>
            </a:pPr>
            <a:r>
              <a:rPr spc="-10" dirty="0"/>
              <a:t>has been </a:t>
            </a:r>
            <a:r>
              <a:rPr spc="-5" dirty="0"/>
              <a:t>same in </a:t>
            </a:r>
            <a:r>
              <a:rPr spc="-10" dirty="0"/>
              <a:t>both </a:t>
            </a:r>
            <a:r>
              <a:rPr spc="-5" dirty="0"/>
              <a:t>the</a:t>
            </a:r>
            <a:r>
              <a:rPr spc="70" dirty="0"/>
              <a:t> </a:t>
            </a:r>
            <a:r>
              <a:rPr spc="-20" dirty="0"/>
              <a:t>cases.</a:t>
            </a:r>
          </a:p>
        </p:txBody>
      </p:sp>
      <p:sp>
        <p:nvSpPr>
          <p:cNvPr id="3" name="object 3"/>
          <p:cNvSpPr/>
          <p:nvPr/>
        </p:nvSpPr>
        <p:spPr>
          <a:xfrm>
            <a:off x="1828800" y="2590800"/>
            <a:ext cx="5334000" cy="34762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7620" y="0"/>
            <a:ext cx="9159240" cy="6873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5676" y="609600"/>
            <a:ext cx="8229600" cy="5638800"/>
          </a:xfrm>
          <a:custGeom>
            <a:avLst/>
            <a:gdLst/>
            <a:ahLst/>
            <a:cxnLst/>
            <a:rect l="l" t="t" r="r" b="b"/>
            <a:pathLst>
              <a:path w="8229600" h="5638800">
                <a:moveTo>
                  <a:pt x="0" y="5638800"/>
                </a:moveTo>
                <a:lnTo>
                  <a:pt x="8229600" y="5638800"/>
                </a:lnTo>
                <a:lnTo>
                  <a:pt x="8229600" y="0"/>
                </a:lnTo>
                <a:lnTo>
                  <a:pt x="0" y="0"/>
                </a:lnTo>
                <a:lnTo>
                  <a:pt x="0" y="5638800"/>
                </a:lnTo>
                <a:close/>
              </a:path>
            </a:pathLst>
          </a:custGeom>
          <a:ln w="15240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37303" y="0"/>
            <a:ext cx="454151" cy="758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37303" y="6097523"/>
            <a:ext cx="454151" cy="758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23033" y="1275410"/>
            <a:ext cx="52984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Analysis for missing</a:t>
            </a:r>
            <a:r>
              <a:rPr sz="4000" spc="-50" dirty="0"/>
              <a:t> </a:t>
            </a:r>
            <a:r>
              <a:rPr sz="4000" spc="-20" dirty="0"/>
              <a:t>values</a:t>
            </a:r>
            <a:endParaRPr sz="4000"/>
          </a:p>
        </p:txBody>
      </p:sp>
      <p:sp>
        <p:nvSpPr>
          <p:cNvPr id="8" name="object 8"/>
          <p:cNvSpPr/>
          <p:nvPr/>
        </p:nvSpPr>
        <p:spPr>
          <a:xfrm>
            <a:off x="1112519" y="2400300"/>
            <a:ext cx="6955790" cy="0"/>
          </a:xfrm>
          <a:custGeom>
            <a:avLst/>
            <a:gdLst/>
            <a:ahLst/>
            <a:cxnLst/>
            <a:rect l="l" t="t" r="r" b="b"/>
            <a:pathLst>
              <a:path w="6955790">
                <a:moveTo>
                  <a:pt x="0" y="0"/>
                </a:moveTo>
                <a:lnTo>
                  <a:pt x="6955408" y="0"/>
                </a:lnTo>
              </a:path>
            </a:pathLst>
          </a:custGeom>
          <a:ln w="15240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50442" y="2566161"/>
            <a:ext cx="704532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Clr>
                <a:srgbClr val="83992A"/>
              </a:buClr>
              <a:buSzPct val="114583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spc="-100" dirty="0">
                <a:solidFill>
                  <a:srgbClr val="252525"/>
                </a:solidFill>
                <a:latin typeface="Garamond"/>
                <a:cs typeface="Garamond"/>
              </a:rPr>
              <a:t>We </a:t>
            </a:r>
            <a:r>
              <a:rPr sz="2400" dirty="0">
                <a:solidFill>
                  <a:srgbClr val="252525"/>
                </a:solidFill>
                <a:latin typeface="Garamond"/>
                <a:cs typeface="Garamond"/>
              </a:rPr>
              <a:t>f</a:t>
            </a:r>
            <a:r>
              <a:rPr lang="en-US" sz="2400" dirty="0">
                <a:solidFill>
                  <a:srgbClr val="252525"/>
                </a:solidFill>
                <a:latin typeface="Garamond"/>
                <a:cs typeface="Garamond"/>
              </a:rPr>
              <a:t>ound</a:t>
            </a:r>
            <a:r>
              <a:rPr sz="2400" dirty="0">
                <a:solidFill>
                  <a:srgbClr val="252525"/>
                </a:solidFill>
                <a:latin typeface="Garamond"/>
                <a:cs typeface="Garamond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Garamond"/>
                <a:cs typeface="Garamond"/>
              </a:rPr>
              <a:t>that </a:t>
            </a:r>
            <a:r>
              <a:rPr lang="en-US" sz="2400" dirty="0">
                <a:solidFill>
                  <a:srgbClr val="252525"/>
                </a:solidFill>
                <a:latin typeface="Garamond"/>
                <a:cs typeface="Garamond"/>
              </a:rPr>
              <a:t>were</a:t>
            </a:r>
            <a:r>
              <a:rPr sz="2400" dirty="0">
                <a:solidFill>
                  <a:srgbClr val="252525"/>
                </a:solidFill>
                <a:latin typeface="Garamond"/>
                <a:cs typeface="Garamond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Garamond"/>
                <a:cs typeface="Garamond"/>
              </a:rPr>
              <a:t>are around </a:t>
            </a:r>
            <a:r>
              <a:rPr sz="2400" dirty="0">
                <a:solidFill>
                  <a:srgbClr val="252525"/>
                </a:solidFill>
                <a:latin typeface="Garamond"/>
                <a:cs typeface="Garamond"/>
              </a:rPr>
              <a:t>40 </a:t>
            </a:r>
            <a:r>
              <a:rPr sz="2400" spc="-5" dirty="0">
                <a:solidFill>
                  <a:srgbClr val="252525"/>
                </a:solidFill>
                <a:latin typeface="Garamond"/>
                <a:cs typeface="Garamond"/>
              </a:rPr>
              <a:t>columns </a:t>
            </a:r>
            <a:r>
              <a:rPr sz="2400" dirty="0">
                <a:solidFill>
                  <a:srgbClr val="252525"/>
                </a:solidFill>
                <a:latin typeface="Garamond"/>
                <a:cs typeface="Garamond"/>
              </a:rPr>
              <a:t>with more  </a:t>
            </a:r>
            <a:r>
              <a:rPr sz="2400" spc="-5" dirty="0">
                <a:solidFill>
                  <a:srgbClr val="252525"/>
                </a:solidFill>
                <a:latin typeface="Garamond"/>
                <a:cs typeface="Garamond"/>
              </a:rPr>
              <a:t>than </a:t>
            </a:r>
            <a:r>
              <a:rPr sz="2400" dirty="0">
                <a:solidFill>
                  <a:srgbClr val="252525"/>
                </a:solidFill>
                <a:latin typeface="Garamond"/>
                <a:cs typeface="Garamond"/>
              </a:rPr>
              <a:t>50% missing </a:t>
            </a:r>
            <a:r>
              <a:rPr sz="2400" spc="-25" dirty="0">
                <a:solidFill>
                  <a:srgbClr val="252525"/>
                </a:solidFill>
                <a:latin typeface="Garamond"/>
                <a:cs typeface="Garamond"/>
              </a:rPr>
              <a:t>values. </a:t>
            </a:r>
            <a:r>
              <a:rPr sz="2400" dirty="0">
                <a:solidFill>
                  <a:srgbClr val="252525"/>
                </a:solidFill>
                <a:latin typeface="Garamond"/>
                <a:cs typeface="Garamond"/>
              </a:rPr>
              <a:t>Since </a:t>
            </a:r>
            <a:r>
              <a:rPr sz="2400" spc="-5" dirty="0">
                <a:solidFill>
                  <a:srgbClr val="252525"/>
                </a:solidFill>
                <a:latin typeface="Garamond"/>
                <a:cs typeface="Garamond"/>
              </a:rPr>
              <a:t>most of </a:t>
            </a:r>
            <a:r>
              <a:rPr sz="2400" dirty="0">
                <a:solidFill>
                  <a:srgbClr val="252525"/>
                </a:solidFill>
                <a:latin typeface="Garamond"/>
                <a:cs typeface="Garamond"/>
              </a:rPr>
              <a:t>the </a:t>
            </a:r>
            <a:r>
              <a:rPr sz="2400" spc="-5" dirty="0">
                <a:solidFill>
                  <a:srgbClr val="252525"/>
                </a:solidFill>
                <a:latin typeface="Garamond"/>
                <a:cs typeface="Garamond"/>
              </a:rPr>
              <a:t>data </a:t>
            </a:r>
            <a:r>
              <a:rPr sz="2400" dirty="0">
                <a:solidFill>
                  <a:srgbClr val="252525"/>
                </a:solidFill>
                <a:latin typeface="Garamond"/>
                <a:cs typeface="Garamond"/>
              </a:rPr>
              <a:t>is </a:t>
            </a:r>
            <a:r>
              <a:rPr sz="2400" spc="-5" dirty="0">
                <a:solidFill>
                  <a:srgbClr val="252525"/>
                </a:solidFill>
                <a:latin typeface="Garamond"/>
                <a:cs typeface="Garamond"/>
              </a:rPr>
              <a:t>not  </a:t>
            </a:r>
            <a:r>
              <a:rPr sz="2400" spc="-15" dirty="0">
                <a:solidFill>
                  <a:srgbClr val="252525"/>
                </a:solidFill>
                <a:latin typeface="Garamond"/>
                <a:cs typeface="Garamond"/>
              </a:rPr>
              <a:t>available </a:t>
            </a:r>
            <a:r>
              <a:rPr sz="2400" dirty="0">
                <a:solidFill>
                  <a:srgbClr val="252525"/>
                </a:solidFill>
                <a:latin typeface="Garamond"/>
                <a:cs typeface="Garamond"/>
              </a:rPr>
              <a:t>in </a:t>
            </a:r>
            <a:r>
              <a:rPr sz="2400" spc="-5" dirty="0">
                <a:solidFill>
                  <a:srgbClr val="252525"/>
                </a:solidFill>
                <a:latin typeface="Garamond"/>
                <a:cs typeface="Garamond"/>
              </a:rPr>
              <a:t>these </a:t>
            </a:r>
            <a:r>
              <a:rPr sz="2400" dirty="0">
                <a:solidFill>
                  <a:srgbClr val="252525"/>
                </a:solidFill>
                <a:latin typeface="Garamond"/>
                <a:cs typeface="Garamond"/>
              </a:rPr>
              <a:t>columns its </a:t>
            </a:r>
            <a:r>
              <a:rPr sz="2400" spc="-5" dirty="0">
                <a:solidFill>
                  <a:srgbClr val="252525"/>
                </a:solidFill>
                <a:latin typeface="Garamond"/>
                <a:cs typeface="Garamond"/>
              </a:rPr>
              <a:t>better not </a:t>
            </a:r>
            <a:r>
              <a:rPr sz="2400" dirty="0">
                <a:solidFill>
                  <a:srgbClr val="252525"/>
                </a:solidFill>
                <a:latin typeface="Garamond"/>
                <a:cs typeface="Garamond"/>
              </a:rPr>
              <a:t>to </a:t>
            </a:r>
            <a:r>
              <a:rPr sz="2400" spc="-5" dirty="0">
                <a:solidFill>
                  <a:srgbClr val="252525"/>
                </a:solidFill>
                <a:latin typeface="Garamond"/>
                <a:cs typeface="Garamond"/>
              </a:rPr>
              <a:t>consider them  </a:t>
            </a:r>
            <a:r>
              <a:rPr sz="2400" dirty="0">
                <a:solidFill>
                  <a:srgbClr val="252525"/>
                </a:solidFill>
                <a:latin typeface="Garamond"/>
                <a:cs typeface="Garamond"/>
              </a:rPr>
              <a:t>for</a:t>
            </a:r>
            <a:r>
              <a:rPr sz="2400" spc="-10" dirty="0">
                <a:solidFill>
                  <a:srgbClr val="252525"/>
                </a:solidFill>
                <a:latin typeface="Garamond"/>
                <a:cs typeface="Garamond"/>
              </a:rPr>
              <a:t> </a:t>
            </a:r>
            <a:r>
              <a:rPr sz="2400" spc="-15" dirty="0">
                <a:solidFill>
                  <a:srgbClr val="252525"/>
                </a:solidFill>
                <a:latin typeface="Garamond"/>
                <a:cs typeface="Garamond"/>
              </a:rPr>
              <a:t>analysis.</a:t>
            </a:r>
            <a:endParaRPr sz="2400" dirty="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6550" y="406399"/>
            <a:ext cx="8470900" cy="62102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3212" y="542544"/>
            <a:ext cx="8041005" cy="5756275"/>
          </a:xfrm>
          <a:custGeom>
            <a:avLst/>
            <a:gdLst/>
            <a:ahLst/>
            <a:cxnLst/>
            <a:rect l="l" t="t" r="r" b="b"/>
            <a:pathLst>
              <a:path w="8041005" h="5756275">
                <a:moveTo>
                  <a:pt x="0" y="5756148"/>
                </a:moveTo>
                <a:lnTo>
                  <a:pt x="8040624" y="5756148"/>
                </a:lnTo>
                <a:lnTo>
                  <a:pt x="8040624" y="0"/>
                </a:lnTo>
                <a:lnTo>
                  <a:pt x="0" y="0"/>
                </a:lnTo>
                <a:lnTo>
                  <a:pt x="0" y="5756148"/>
                </a:lnTo>
                <a:close/>
              </a:path>
            </a:pathLst>
          </a:custGeom>
          <a:ln w="15240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3128772"/>
            <a:ext cx="685799" cy="606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67343" y="3128772"/>
            <a:ext cx="676655" cy="6065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78636" y="2356104"/>
            <a:ext cx="2209800" cy="0"/>
          </a:xfrm>
          <a:custGeom>
            <a:avLst/>
            <a:gdLst/>
            <a:ahLst/>
            <a:cxnLst/>
            <a:rect l="l" t="t" r="r" b="b"/>
            <a:pathLst>
              <a:path w="2209800">
                <a:moveTo>
                  <a:pt x="0" y="0"/>
                </a:moveTo>
                <a:lnTo>
                  <a:pt x="2209800" y="0"/>
                </a:lnTo>
              </a:path>
            </a:pathLst>
          </a:custGeom>
          <a:ln w="15240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9142476" cy="68579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0604" y="489204"/>
            <a:ext cx="3073146" cy="60739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5676" y="609600"/>
            <a:ext cx="2664460" cy="5638800"/>
          </a:xfrm>
          <a:custGeom>
            <a:avLst/>
            <a:gdLst/>
            <a:ahLst/>
            <a:cxnLst/>
            <a:rect l="l" t="t" r="r" b="b"/>
            <a:pathLst>
              <a:path w="2664460" h="5638800">
                <a:moveTo>
                  <a:pt x="0" y="5638800"/>
                </a:moveTo>
                <a:lnTo>
                  <a:pt x="2663952" y="5638800"/>
                </a:lnTo>
                <a:lnTo>
                  <a:pt x="2663952" y="0"/>
                </a:lnTo>
                <a:lnTo>
                  <a:pt x="0" y="0"/>
                </a:lnTo>
                <a:lnTo>
                  <a:pt x="0" y="5638800"/>
                </a:lnTo>
                <a:close/>
              </a:path>
            </a:pathLst>
          </a:custGeom>
          <a:ln w="15240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53211" y="2559557"/>
            <a:ext cx="1575435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15" marR="5080" indent="-6350" algn="just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252525"/>
                </a:solidFill>
                <a:latin typeface="Garamond"/>
                <a:cs typeface="Garamond"/>
              </a:rPr>
              <a:t>Imputation  for</a:t>
            </a:r>
            <a:r>
              <a:rPr sz="2800" spc="-65" dirty="0">
                <a:solidFill>
                  <a:srgbClr val="252525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252525"/>
                </a:solidFill>
                <a:latin typeface="Garamond"/>
                <a:cs typeface="Garamond"/>
              </a:rPr>
              <a:t>missing  </a:t>
            </a:r>
            <a:r>
              <a:rPr sz="2800" spc="-15" dirty="0">
                <a:solidFill>
                  <a:srgbClr val="252525"/>
                </a:solidFill>
                <a:latin typeface="Garamond"/>
                <a:cs typeface="Garamond"/>
              </a:rPr>
              <a:t>values </a:t>
            </a:r>
            <a:r>
              <a:rPr sz="2800" spc="-5" dirty="0">
                <a:solidFill>
                  <a:srgbClr val="252525"/>
                </a:solidFill>
                <a:latin typeface="Garamond"/>
                <a:cs typeface="Garamond"/>
              </a:rPr>
              <a:t>less  than</a:t>
            </a:r>
            <a:r>
              <a:rPr sz="2800" spc="-35" dirty="0">
                <a:solidFill>
                  <a:srgbClr val="252525"/>
                </a:solidFill>
                <a:latin typeface="Garamond"/>
                <a:cs typeface="Garamond"/>
              </a:rPr>
              <a:t> </a:t>
            </a:r>
            <a:r>
              <a:rPr sz="2800" spc="-5" dirty="0">
                <a:solidFill>
                  <a:srgbClr val="252525"/>
                </a:solidFill>
                <a:latin typeface="Garamond"/>
                <a:cs typeface="Garamond"/>
              </a:rPr>
              <a:t>13%</a:t>
            </a:r>
            <a:endParaRPr sz="2800">
              <a:latin typeface="Garamond"/>
              <a:cs typeface="Garamond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88435" y="0"/>
            <a:ext cx="5655945" cy="6858000"/>
          </a:xfrm>
          <a:custGeom>
            <a:avLst/>
            <a:gdLst/>
            <a:ahLst/>
            <a:cxnLst/>
            <a:rect l="l" t="t" r="r" b="b"/>
            <a:pathLst>
              <a:path w="5655945" h="6858000">
                <a:moveTo>
                  <a:pt x="0" y="6858000"/>
                </a:moveTo>
                <a:lnTo>
                  <a:pt x="5655564" y="6858000"/>
                </a:lnTo>
                <a:lnTo>
                  <a:pt x="5655564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08476" y="393191"/>
            <a:ext cx="4971288" cy="11887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08476" y="1632204"/>
            <a:ext cx="4971288" cy="11887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924427" y="573151"/>
            <a:ext cx="4596130" cy="188658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116205">
              <a:lnSpc>
                <a:spcPct val="84500"/>
              </a:lnSpc>
              <a:spcBef>
                <a:spcPts val="434"/>
              </a:spcBef>
            </a:pPr>
            <a:r>
              <a:rPr sz="1800" b="1" spc="-5" dirty="0">
                <a:solidFill>
                  <a:srgbClr val="FFFFFF"/>
                </a:solidFill>
                <a:latin typeface="Garamond"/>
                <a:cs typeface="Garamond"/>
              </a:rPr>
              <a:t>AMT_ANNUITY</a:t>
            </a:r>
            <a:r>
              <a:rPr sz="1800" spc="-5" dirty="0">
                <a:solidFill>
                  <a:srgbClr val="FFFFFF"/>
                </a:solidFill>
                <a:latin typeface="Garamond"/>
                <a:cs typeface="Garamond"/>
              </a:rPr>
              <a:t>: </a:t>
            </a:r>
            <a:r>
              <a:rPr sz="1800" dirty="0">
                <a:solidFill>
                  <a:srgbClr val="FFFFFF"/>
                </a:solidFill>
                <a:latin typeface="Garamond"/>
                <a:cs typeface="Garamond"/>
              </a:rPr>
              <a:t>Since </a:t>
            </a:r>
            <a:r>
              <a:rPr sz="1800" spc="-15" dirty="0">
                <a:solidFill>
                  <a:srgbClr val="FFFFFF"/>
                </a:solidFill>
                <a:latin typeface="Garamond"/>
                <a:cs typeface="Garamond"/>
              </a:rPr>
              <a:t>we have </a:t>
            </a:r>
            <a:r>
              <a:rPr sz="1800" dirty="0">
                <a:solidFill>
                  <a:srgbClr val="FFFFFF"/>
                </a:solidFill>
                <a:latin typeface="Garamond"/>
                <a:cs typeface="Garamond"/>
              </a:rPr>
              <a:t>very </a:t>
            </a:r>
            <a:r>
              <a:rPr sz="1800" spc="-10" dirty="0">
                <a:solidFill>
                  <a:srgbClr val="FFFFFF"/>
                </a:solidFill>
                <a:latin typeface="Garamond"/>
                <a:cs typeface="Garamond"/>
              </a:rPr>
              <a:t>low </a:t>
            </a:r>
            <a:r>
              <a:rPr sz="1800" dirty="0">
                <a:solidFill>
                  <a:srgbClr val="FFFFFF"/>
                </a:solidFill>
                <a:latin typeface="Garamond"/>
                <a:cs typeface="Garamond"/>
              </a:rPr>
              <a:t>count  of missing </a:t>
            </a:r>
            <a:r>
              <a:rPr sz="1800" spc="-15" dirty="0">
                <a:solidFill>
                  <a:srgbClr val="FFFFFF"/>
                </a:solidFill>
                <a:latin typeface="Garamond"/>
                <a:cs typeface="Garamond"/>
              </a:rPr>
              <a:t>values </a:t>
            </a:r>
            <a:r>
              <a:rPr sz="1800" dirty="0">
                <a:solidFill>
                  <a:srgbClr val="FFFFFF"/>
                </a:solidFill>
                <a:latin typeface="Garamond"/>
                <a:cs typeface="Garamond"/>
              </a:rPr>
              <a:t>in this </a:t>
            </a:r>
            <a:r>
              <a:rPr sz="1800" spc="-5" dirty="0">
                <a:solidFill>
                  <a:srgbClr val="FFFFFF"/>
                </a:solidFill>
                <a:latin typeface="Garamond"/>
                <a:cs typeface="Garamond"/>
              </a:rPr>
              <a:t>column, </a:t>
            </a:r>
            <a:r>
              <a:rPr sz="1800" spc="-15" dirty="0">
                <a:solidFill>
                  <a:srgbClr val="FFFFFF"/>
                </a:solidFill>
                <a:latin typeface="Garamond"/>
                <a:cs typeface="Garamond"/>
              </a:rPr>
              <a:t>we </a:t>
            </a:r>
            <a:r>
              <a:rPr sz="1800" dirty="0">
                <a:solidFill>
                  <a:srgbClr val="FFFFFF"/>
                </a:solidFill>
                <a:latin typeface="Garamond"/>
                <a:cs typeface="Garamond"/>
              </a:rPr>
              <a:t>can impute  them </a:t>
            </a:r>
            <a:r>
              <a:rPr sz="1800" spc="-10" dirty="0">
                <a:solidFill>
                  <a:srgbClr val="FFFFFF"/>
                </a:solidFill>
                <a:latin typeface="Garamond"/>
                <a:cs typeface="Garamond"/>
              </a:rPr>
              <a:t>by</a:t>
            </a:r>
            <a:r>
              <a:rPr sz="1800" spc="-15" dirty="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sz="1800" dirty="0">
                <a:solidFill>
                  <a:srgbClr val="FFFFFF"/>
                </a:solidFill>
                <a:latin typeface="Garamond"/>
                <a:cs typeface="Garamond"/>
              </a:rPr>
              <a:t>mean.</a:t>
            </a:r>
            <a:endParaRPr sz="1800">
              <a:latin typeface="Garamond"/>
              <a:cs typeface="Garamond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5080">
              <a:lnSpc>
                <a:spcPts val="1820"/>
              </a:lnSpc>
              <a:spcBef>
                <a:spcPts val="5"/>
              </a:spcBef>
            </a:pPr>
            <a:r>
              <a:rPr sz="1800" b="1" spc="-10" dirty="0">
                <a:solidFill>
                  <a:srgbClr val="FFFFFF"/>
                </a:solidFill>
                <a:latin typeface="Garamond"/>
                <a:cs typeface="Garamond"/>
              </a:rPr>
              <a:t>NAME_TYPE_SUIT</a:t>
            </a:r>
            <a:r>
              <a:rPr sz="1800" spc="-10" dirty="0">
                <a:solidFill>
                  <a:srgbClr val="FFFFFF"/>
                </a:solidFill>
                <a:latin typeface="Garamond"/>
                <a:cs typeface="Garamond"/>
              </a:rPr>
              <a:t>: </a:t>
            </a:r>
            <a:r>
              <a:rPr sz="1800" spc="-75" dirty="0">
                <a:solidFill>
                  <a:srgbClr val="FFFFFF"/>
                </a:solidFill>
                <a:latin typeface="Garamond"/>
                <a:cs typeface="Garamond"/>
              </a:rPr>
              <a:t>We </a:t>
            </a:r>
            <a:r>
              <a:rPr sz="1800" spc="-5" dirty="0">
                <a:solidFill>
                  <a:srgbClr val="FFFFFF"/>
                </a:solidFill>
                <a:latin typeface="Garamond"/>
                <a:cs typeface="Garamond"/>
              </a:rPr>
              <a:t>can impute </a:t>
            </a:r>
            <a:r>
              <a:rPr sz="1800" dirty="0">
                <a:solidFill>
                  <a:srgbClr val="FFFFFF"/>
                </a:solidFill>
                <a:latin typeface="Garamond"/>
                <a:cs typeface="Garamond"/>
              </a:rPr>
              <a:t>the missing  </a:t>
            </a:r>
            <a:r>
              <a:rPr sz="1800" spc="-15" dirty="0">
                <a:solidFill>
                  <a:srgbClr val="FFFFFF"/>
                </a:solidFill>
                <a:latin typeface="Garamond"/>
                <a:cs typeface="Garamond"/>
              </a:rPr>
              <a:t>values </a:t>
            </a:r>
            <a:r>
              <a:rPr sz="1800" dirty="0">
                <a:solidFill>
                  <a:srgbClr val="FFFFFF"/>
                </a:solidFill>
                <a:latin typeface="Garamond"/>
                <a:cs typeface="Garamond"/>
              </a:rPr>
              <a:t>in this </a:t>
            </a:r>
            <a:r>
              <a:rPr sz="1800" spc="-5" dirty="0">
                <a:solidFill>
                  <a:srgbClr val="FFFFFF"/>
                </a:solidFill>
                <a:latin typeface="Garamond"/>
                <a:cs typeface="Garamond"/>
              </a:rPr>
              <a:t>column </a:t>
            </a:r>
            <a:r>
              <a:rPr sz="1800" spc="-10" dirty="0">
                <a:solidFill>
                  <a:srgbClr val="FFFFFF"/>
                </a:solidFill>
                <a:latin typeface="Garamond"/>
                <a:cs typeface="Garamond"/>
              </a:rPr>
              <a:t>by </a:t>
            </a:r>
            <a:r>
              <a:rPr sz="1800" dirty="0">
                <a:solidFill>
                  <a:srgbClr val="FFFFFF"/>
                </a:solidFill>
                <a:latin typeface="Garamond"/>
                <a:cs typeface="Garamond"/>
              </a:rPr>
              <a:t>mode </a:t>
            </a:r>
            <a:r>
              <a:rPr sz="1800" spc="-10" dirty="0">
                <a:solidFill>
                  <a:srgbClr val="FFFFFF"/>
                </a:solidFill>
                <a:latin typeface="Garamond"/>
                <a:cs typeface="Garamond"/>
              </a:rPr>
              <a:t>i.e.,</a:t>
            </a:r>
            <a:r>
              <a:rPr sz="1800" spc="60" dirty="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Garamond"/>
                <a:cs typeface="Garamond"/>
              </a:rPr>
              <a:t>Unaccompanied</a:t>
            </a:r>
            <a:endParaRPr sz="1800">
              <a:latin typeface="Garamond"/>
              <a:cs typeface="Garamond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808476" y="2871216"/>
            <a:ext cx="4971288" cy="11902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924427" y="3051505"/>
            <a:ext cx="4623435" cy="76390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>
              <a:lnSpc>
                <a:spcPct val="84500"/>
              </a:lnSpc>
              <a:spcBef>
                <a:spcPts val="434"/>
              </a:spcBef>
            </a:pPr>
            <a:r>
              <a:rPr sz="1800" b="1" spc="-10" dirty="0">
                <a:solidFill>
                  <a:srgbClr val="FFFFFF"/>
                </a:solidFill>
                <a:latin typeface="Garamond"/>
                <a:cs typeface="Garamond"/>
              </a:rPr>
              <a:t>OCCUPATION_TYPE</a:t>
            </a:r>
            <a:r>
              <a:rPr sz="1800" spc="-10" dirty="0">
                <a:solidFill>
                  <a:srgbClr val="FFFFFF"/>
                </a:solidFill>
                <a:latin typeface="Garamond"/>
                <a:cs typeface="Garamond"/>
              </a:rPr>
              <a:t>: </a:t>
            </a:r>
            <a:r>
              <a:rPr sz="1800" spc="-75" dirty="0">
                <a:solidFill>
                  <a:srgbClr val="FFFFFF"/>
                </a:solidFill>
                <a:latin typeface="Garamond"/>
                <a:cs typeface="Garamond"/>
              </a:rPr>
              <a:t>We </a:t>
            </a:r>
            <a:r>
              <a:rPr sz="1800" dirty="0">
                <a:solidFill>
                  <a:srgbClr val="FFFFFF"/>
                </a:solidFill>
                <a:latin typeface="Garamond"/>
                <a:cs typeface="Garamond"/>
              </a:rPr>
              <a:t>can </a:t>
            </a:r>
            <a:r>
              <a:rPr sz="1800" spc="-5" dirty="0">
                <a:solidFill>
                  <a:srgbClr val="FFFFFF"/>
                </a:solidFill>
                <a:latin typeface="Garamond"/>
                <a:cs typeface="Garamond"/>
              </a:rPr>
              <a:t>impute the  </a:t>
            </a:r>
            <a:r>
              <a:rPr sz="1800" dirty="0">
                <a:solidFill>
                  <a:srgbClr val="FFFFFF"/>
                </a:solidFill>
                <a:latin typeface="Garamond"/>
                <a:cs typeface="Garamond"/>
              </a:rPr>
              <a:t>missing </a:t>
            </a:r>
            <a:r>
              <a:rPr sz="1800" spc="-15" dirty="0">
                <a:solidFill>
                  <a:srgbClr val="FFFFFF"/>
                </a:solidFill>
                <a:latin typeface="Garamond"/>
                <a:cs typeface="Garamond"/>
              </a:rPr>
              <a:t>values </a:t>
            </a:r>
            <a:r>
              <a:rPr sz="1800" dirty="0">
                <a:solidFill>
                  <a:srgbClr val="FFFFFF"/>
                </a:solidFill>
                <a:latin typeface="Garamond"/>
                <a:cs typeface="Garamond"/>
              </a:rPr>
              <a:t>in this </a:t>
            </a:r>
            <a:r>
              <a:rPr sz="1800" spc="-5" dirty="0">
                <a:solidFill>
                  <a:srgbClr val="FFFFFF"/>
                </a:solidFill>
                <a:latin typeface="Garamond"/>
                <a:cs typeface="Garamond"/>
              </a:rPr>
              <a:t>column </a:t>
            </a:r>
            <a:r>
              <a:rPr sz="1800" spc="-10" dirty="0">
                <a:solidFill>
                  <a:srgbClr val="FFFFFF"/>
                </a:solidFill>
                <a:latin typeface="Garamond"/>
                <a:cs typeface="Garamond"/>
              </a:rPr>
              <a:t>by </a:t>
            </a:r>
            <a:r>
              <a:rPr sz="1800" dirty="0">
                <a:solidFill>
                  <a:srgbClr val="FFFFFF"/>
                </a:solidFill>
                <a:latin typeface="Garamond"/>
                <a:cs typeface="Garamond"/>
              </a:rPr>
              <a:t>a new </a:t>
            </a:r>
            <a:r>
              <a:rPr sz="1800" spc="10" dirty="0">
                <a:solidFill>
                  <a:srgbClr val="FFFFFF"/>
                </a:solidFill>
                <a:latin typeface="Garamond"/>
                <a:cs typeface="Garamond"/>
              </a:rPr>
              <a:t>category </a:t>
            </a:r>
            <a:r>
              <a:rPr sz="1800" spc="-10" dirty="0">
                <a:solidFill>
                  <a:srgbClr val="FFFFFF"/>
                </a:solidFill>
                <a:latin typeface="Garamond"/>
                <a:cs typeface="Garamond"/>
              </a:rPr>
              <a:t>i.e.,  </a:t>
            </a:r>
            <a:r>
              <a:rPr sz="1800" dirty="0">
                <a:solidFill>
                  <a:srgbClr val="FFFFFF"/>
                </a:solidFill>
                <a:latin typeface="Garamond"/>
                <a:cs typeface="Garamond"/>
              </a:rPr>
              <a:t>Others</a:t>
            </a:r>
            <a:endParaRPr sz="1800">
              <a:latin typeface="Garamond"/>
              <a:cs typeface="Garamond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808476" y="4111752"/>
            <a:ext cx="4971288" cy="11887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924427" y="4175505"/>
            <a:ext cx="4658360" cy="995044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 marR="5080">
              <a:lnSpc>
                <a:spcPts val="1820"/>
              </a:lnSpc>
              <a:spcBef>
                <a:spcPts val="440"/>
              </a:spcBef>
            </a:pPr>
            <a:r>
              <a:rPr sz="1800" b="1" spc="-10" dirty="0">
                <a:solidFill>
                  <a:srgbClr val="FFFFFF"/>
                </a:solidFill>
                <a:latin typeface="Garamond"/>
                <a:cs typeface="Garamond"/>
              </a:rPr>
              <a:t>CNT_FAM_MEMBERS</a:t>
            </a:r>
            <a:r>
              <a:rPr sz="1800" spc="-10" dirty="0">
                <a:solidFill>
                  <a:srgbClr val="FFFFFF"/>
                </a:solidFill>
                <a:latin typeface="Garamond"/>
                <a:cs typeface="Garamond"/>
              </a:rPr>
              <a:t>: </a:t>
            </a:r>
            <a:r>
              <a:rPr sz="1800" spc="-75" dirty="0">
                <a:solidFill>
                  <a:srgbClr val="FFFFFF"/>
                </a:solidFill>
                <a:latin typeface="Garamond"/>
                <a:cs typeface="Garamond"/>
              </a:rPr>
              <a:t>We </a:t>
            </a:r>
            <a:r>
              <a:rPr sz="1800" spc="-5" dirty="0">
                <a:solidFill>
                  <a:srgbClr val="FFFFFF"/>
                </a:solidFill>
                <a:latin typeface="Garamond"/>
                <a:cs typeface="Garamond"/>
              </a:rPr>
              <a:t>can impute </a:t>
            </a:r>
            <a:r>
              <a:rPr sz="1800" dirty="0">
                <a:solidFill>
                  <a:srgbClr val="FFFFFF"/>
                </a:solidFill>
                <a:latin typeface="Garamond"/>
                <a:cs typeface="Garamond"/>
              </a:rPr>
              <a:t>the  missing </a:t>
            </a:r>
            <a:r>
              <a:rPr sz="1800" spc="-15" dirty="0">
                <a:solidFill>
                  <a:srgbClr val="FFFFFF"/>
                </a:solidFill>
                <a:latin typeface="Garamond"/>
                <a:cs typeface="Garamond"/>
              </a:rPr>
              <a:t>values </a:t>
            </a:r>
            <a:r>
              <a:rPr sz="1800" dirty="0">
                <a:solidFill>
                  <a:srgbClr val="FFFFFF"/>
                </a:solidFill>
                <a:latin typeface="Garamond"/>
                <a:cs typeface="Garamond"/>
              </a:rPr>
              <a:t>in this </a:t>
            </a:r>
            <a:r>
              <a:rPr sz="1800" spc="-5" dirty="0">
                <a:solidFill>
                  <a:srgbClr val="FFFFFF"/>
                </a:solidFill>
                <a:latin typeface="Garamond"/>
                <a:cs typeface="Garamond"/>
              </a:rPr>
              <a:t>column </a:t>
            </a:r>
            <a:r>
              <a:rPr sz="1800" spc="-10" dirty="0">
                <a:solidFill>
                  <a:srgbClr val="FFFFFF"/>
                </a:solidFill>
                <a:latin typeface="Garamond"/>
                <a:cs typeface="Garamond"/>
              </a:rPr>
              <a:t>by </a:t>
            </a:r>
            <a:r>
              <a:rPr sz="1800" dirty="0">
                <a:solidFill>
                  <a:srgbClr val="FFFFFF"/>
                </a:solidFill>
                <a:latin typeface="Garamond"/>
                <a:cs typeface="Garamond"/>
              </a:rPr>
              <a:t>0 since this </a:t>
            </a:r>
            <a:r>
              <a:rPr sz="1800" spc="-5" dirty="0">
                <a:solidFill>
                  <a:srgbClr val="FFFFFF"/>
                </a:solidFill>
                <a:latin typeface="Garamond"/>
                <a:cs typeface="Garamond"/>
              </a:rPr>
              <a:t>column  </a:t>
            </a:r>
            <a:r>
              <a:rPr sz="1800" dirty="0">
                <a:solidFill>
                  <a:srgbClr val="FFFFFF"/>
                </a:solidFill>
                <a:latin typeface="Garamond"/>
                <a:cs typeface="Garamond"/>
              </a:rPr>
              <a:t>has very </a:t>
            </a:r>
            <a:r>
              <a:rPr sz="1800" spc="-10" dirty="0">
                <a:solidFill>
                  <a:srgbClr val="FFFFFF"/>
                </a:solidFill>
                <a:latin typeface="Garamond"/>
                <a:cs typeface="Garamond"/>
              </a:rPr>
              <a:t>low </a:t>
            </a:r>
            <a:r>
              <a:rPr sz="1800" dirty="0">
                <a:solidFill>
                  <a:srgbClr val="FFFFFF"/>
                </a:solidFill>
                <a:latin typeface="Garamond"/>
                <a:cs typeface="Garamond"/>
              </a:rPr>
              <a:t>count of missing </a:t>
            </a:r>
            <a:r>
              <a:rPr sz="1800" spc="-15" dirty="0">
                <a:solidFill>
                  <a:srgbClr val="FFFFFF"/>
                </a:solidFill>
                <a:latin typeface="Garamond"/>
                <a:cs typeface="Garamond"/>
              </a:rPr>
              <a:t>values </a:t>
            </a:r>
            <a:r>
              <a:rPr sz="1800" dirty="0">
                <a:solidFill>
                  <a:srgbClr val="FFFFFF"/>
                </a:solidFill>
                <a:latin typeface="Garamond"/>
                <a:cs typeface="Garamond"/>
              </a:rPr>
              <a:t>and 0 looks  more</a:t>
            </a:r>
            <a:r>
              <a:rPr sz="1800" spc="-10" dirty="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sz="1800" dirty="0">
                <a:solidFill>
                  <a:srgbClr val="FFFFFF"/>
                </a:solidFill>
                <a:latin typeface="Garamond"/>
                <a:cs typeface="Garamond"/>
              </a:rPr>
              <a:t>natural.</a:t>
            </a:r>
            <a:endParaRPr sz="1800">
              <a:latin typeface="Garamond"/>
              <a:cs typeface="Garamond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808476" y="5350764"/>
            <a:ext cx="4971288" cy="11887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924427" y="5645911"/>
            <a:ext cx="4064000" cy="532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95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Garamond"/>
                <a:cs typeface="Garamond"/>
              </a:rPr>
              <a:t>AMT_GOODS_PRICE</a:t>
            </a:r>
            <a:r>
              <a:rPr sz="1800" spc="-5" dirty="0">
                <a:solidFill>
                  <a:srgbClr val="FFFFFF"/>
                </a:solidFill>
                <a:latin typeface="Garamond"/>
                <a:cs typeface="Garamond"/>
              </a:rPr>
              <a:t>: </a:t>
            </a:r>
            <a:r>
              <a:rPr sz="1800" spc="-75" dirty="0">
                <a:solidFill>
                  <a:srgbClr val="FFFFFF"/>
                </a:solidFill>
                <a:latin typeface="Garamond"/>
                <a:cs typeface="Garamond"/>
              </a:rPr>
              <a:t>We </a:t>
            </a:r>
            <a:r>
              <a:rPr sz="1800" dirty="0">
                <a:solidFill>
                  <a:srgbClr val="FFFFFF"/>
                </a:solidFill>
                <a:latin typeface="Garamond"/>
                <a:cs typeface="Garamond"/>
              </a:rPr>
              <a:t>can </a:t>
            </a:r>
            <a:r>
              <a:rPr sz="1800" spc="-5" dirty="0">
                <a:solidFill>
                  <a:srgbClr val="FFFFFF"/>
                </a:solidFill>
                <a:latin typeface="Garamond"/>
                <a:cs typeface="Garamond"/>
              </a:rPr>
              <a:t>impute</a:t>
            </a:r>
            <a:r>
              <a:rPr sz="1800" spc="70" dirty="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Garamond"/>
                <a:cs typeface="Garamond"/>
              </a:rPr>
              <a:t>the</a:t>
            </a:r>
            <a:endParaRPr sz="1800">
              <a:latin typeface="Garamond"/>
              <a:cs typeface="Garamond"/>
            </a:endParaRPr>
          </a:p>
          <a:p>
            <a:pPr marL="12700">
              <a:lnSpc>
                <a:spcPts val="1995"/>
              </a:lnSpc>
            </a:pPr>
            <a:r>
              <a:rPr sz="1800" dirty="0">
                <a:solidFill>
                  <a:srgbClr val="FFFFFF"/>
                </a:solidFill>
                <a:latin typeface="Garamond"/>
                <a:cs typeface="Garamond"/>
              </a:rPr>
              <a:t>missing </a:t>
            </a:r>
            <a:r>
              <a:rPr sz="1800" spc="-15" dirty="0">
                <a:solidFill>
                  <a:srgbClr val="FFFFFF"/>
                </a:solidFill>
                <a:latin typeface="Garamond"/>
                <a:cs typeface="Garamond"/>
              </a:rPr>
              <a:t>values </a:t>
            </a:r>
            <a:r>
              <a:rPr sz="1800" dirty="0">
                <a:solidFill>
                  <a:srgbClr val="FFFFFF"/>
                </a:solidFill>
                <a:latin typeface="Garamond"/>
                <a:cs typeface="Garamond"/>
              </a:rPr>
              <a:t>in this </a:t>
            </a:r>
            <a:r>
              <a:rPr sz="1800" spc="-5" dirty="0">
                <a:solidFill>
                  <a:srgbClr val="FFFFFF"/>
                </a:solidFill>
                <a:latin typeface="Garamond"/>
                <a:cs typeface="Garamond"/>
              </a:rPr>
              <a:t>column </a:t>
            </a:r>
            <a:r>
              <a:rPr sz="1800" spc="-10" dirty="0">
                <a:solidFill>
                  <a:srgbClr val="FFFFFF"/>
                </a:solidFill>
                <a:latin typeface="Garamond"/>
                <a:cs typeface="Garamond"/>
              </a:rPr>
              <a:t>by</a:t>
            </a:r>
            <a:r>
              <a:rPr sz="1800" spc="20" dirty="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sz="1800" dirty="0">
                <a:solidFill>
                  <a:srgbClr val="FFFFFF"/>
                </a:solidFill>
                <a:latin typeface="Garamond"/>
                <a:cs typeface="Garamond"/>
              </a:rPr>
              <a:t>median.</a:t>
            </a:r>
            <a:endParaRPr sz="1800">
              <a:latin typeface="Garamond"/>
              <a:cs typeface="Garamond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B676A20-F4E8-644E-B2BE-0149B91587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8170" y="1275410"/>
            <a:ext cx="54114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980690" algn="l"/>
              </a:tabLst>
            </a:pPr>
            <a:r>
              <a:rPr sz="4000" spc="-5" dirty="0"/>
              <a:t>Data</a:t>
            </a:r>
            <a:r>
              <a:rPr sz="4000" spc="5" dirty="0"/>
              <a:t> </a:t>
            </a:r>
            <a:r>
              <a:rPr sz="4000" spc="-60" dirty="0"/>
              <a:t>Types</a:t>
            </a:r>
            <a:r>
              <a:rPr sz="4000" spc="10" dirty="0"/>
              <a:t> </a:t>
            </a:r>
            <a:r>
              <a:rPr sz="4000" spc="-5" dirty="0"/>
              <a:t>of	the</a:t>
            </a:r>
            <a:r>
              <a:rPr sz="4000" spc="-70" dirty="0"/>
              <a:t> </a:t>
            </a:r>
            <a:r>
              <a:rPr sz="4000" spc="-5" dirty="0"/>
              <a:t>columns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972311" y="3067811"/>
            <a:ext cx="3086100" cy="1958339"/>
          </a:xfrm>
          <a:custGeom>
            <a:avLst/>
            <a:gdLst/>
            <a:ahLst/>
            <a:cxnLst/>
            <a:rect l="l" t="t" r="r" b="b"/>
            <a:pathLst>
              <a:path w="3086100" h="1958339">
                <a:moveTo>
                  <a:pt x="2890266" y="0"/>
                </a:moveTo>
                <a:lnTo>
                  <a:pt x="195834" y="0"/>
                </a:lnTo>
                <a:lnTo>
                  <a:pt x="150931" y="5169"/>
                </a:lnTo>
                <a:lnTo>
                  <a:pt x="109712" y="19896"/>
                </a:lnTo>
                <a:lnTo>
                  <a:pt x="73351" y="43007"/>
                </a:lnTo>
                <a:lnTo>
                  <a:pt x="43023" y="73329"/>
                </a:lnTo>
                <a:lnTo>
                  <a:pt x="19905" y="109690"/>
                </a:lnTo>
                <a:lnTo>
                  <a:pt x="5172" y="150915"/>
                </a:lnTo>
                <a:lnTo>
                  <a:pt x="0" y="195834"/>
                </a:lnTo>
                <a:lnTo>
                  <a:pt x="0" y="1762506"/>
                </a:lnTo>
                <a:lnTo>
                  <a:pt x="5172" y="1807424"/>
                </a:lnTo>
                <a:lnTo>
                  <a:pt x="19905" y="1848649"/>
                </a:lnTo>
                <a:lnTo>
                  <a:pt x="43023" y="1885010"/>
                </a:lnTo>
                <a:lnTo>
                  <a:pt x="73351" y="1915332"/>
                </a:lnTo>
                <a:lnTo>
                  <a:pt x="109712" y="1938443"/>
                </a:lnTo>
                <a:lnTo>
                  <a:pt x="150931" y="1953170"/>
                </a:lnTo>
                <a:lnTo>
                  <a:pt x="195834" y="1958339"/>
                </a:lnTo>
                <a:lnTo>
                  <a:pt x="2890266" y="1958339"/>
                </a:lnTo>
                <a:lnTo>
                  <a:pt x="2935184" y="1953170"/>
                </a:lnTo>
                <a:lnTo>
                  <a:pt x="2976409" y="1938443"/>
                </a:lnTo>
                <a:lnTo>
                  <a:pt x="3012770" y="1915332"/>
                </a:lnTo>
                <a:lnTo>
                  <a:pt x="3043092" y="1885010"/>
                </a:lnTo>
                <a:lnTo>
                  <a:pt x="3066203" y="1848649"/>
                </a:lnTo>
                <a:lnTo>
                  <a:pt x="3080930" y="1807424"/>
                </a:lnTo>
                <a:lnTo>
                  <a:pt x="3086100" y="1762506"/>
                </a:lnTo>
                <a:lnTo>
                  <a:pt x="3086100" y="195834"/>
                </a:lnTo>
                <a:lnTo>
                  <a:pt x="3080930" y="150915"/>
                </a:lnTo>
                <a:lnTo>
                  <a:pt x="3066203" y="109690"/>
                </a:lnTo>
                <a:lnTo>
                  <a:pt x="3043092" y="73329"/>
                </a:lnTo>
                <a:lnTo>
                  <a:pt x="3012770" y="43007"/>
                </a:lnTo>
                <a:lnTo>
                  <a:pt x="2976409" y="19896"/>
                </a:lnTo>
                <a:lnTo>
                  <a:pt x="2935184" y="5169"/>
                </a:lnTo>
                <a:lnTo>
                  <a:pt x="2890266" y="0"/>
                </a:lnTo>
                <a:close/>
              </a:path>
            </a:pathLst>
          </a:custGeom>
          <a:solidFill>
            <a:srgbClr val="8399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72311" y="3067811"/>
            <a:ext cx="3086100" cy="1958339"/>
          </a:xfrm>
          <a:custGeom>
            <a:avLst/>
            <a:gdLst/>
            <a:ahLst/>
            <a:cxnLst/>
            <a:rect l="l" t="t" r="r" b="b"/>
            <a:pathLst>
              <a:path w="3086100" h="1958339">
                <a:moveTo>
                  <a:pt x="0" y="195834"/>
                </a:moveTo>
                <a:lnTo>
                  <a:pt x="5172" y="150915"/>
                </a:lnTo>
                <a:lnTo>
                  <a:pt x="19905" y="109690"/>
                </a:lnTo>
                <a:lnTo>
                  <a:pt x="43023" y="73329"/>
                </a:lnTo>
                <a:lnTo>
                  <a:pt x="73351" y="43007"/>
                </a:lnTo>
                <a:lnTo>
                  <a:pt x="109712" y="19896"/>
                </a:lnTo>
                <a:lnTo>
                  <a:pt x="150931" y="5169"/>
                </a:lnTo>
                <a:lnTo>
                  <a:pt x="195834" y="0"/>
                </a:lnTo>
                <a:lnTo>
                  <a:pt x="2890266" y="0"/>
                </a:lnTo>
                <a:lnTo>
                  <a:pt x="2935184" y="5169"/>
                </a:lnTo>
                <a:lnTo>
                  <a:pt x="2976409" y="19896"/>
                </a:lnTo>
                <a:lnTo>
                  <a:pt x="3012770" y="43007"/>
                </a:lnTo>
                <a:lnTo>
                  <a:pt x="3043092" y="73329"/>
                </a:lnTo>
                <a:lnTo>
                  <a:pt x="3066203" y="109690"/>
                </a:lnTo>
                <a:lnTo>
                  <a:pt x="3080930" y="150915"/>
                </a:lnTo>
                <a:lnTo>
                  <a:pt x="3086100" y="195834"/>
                </a:lnTo>
                <a:lnTo>
                  <a:pt x="3086100" y="1762506"/>
                </a:lnTo>
                <a:lnTo>
                  <a:pt x="3080930" y="1807424"/>
                </a:lnTo>
                <a:lnTo>
                  <a:pt x="3066203" y="1848649"/>
                </a:lnTo>
                <a:lnTo>
                  <a:pt x="3043092" y="1885010"/>
                </a:lnTo>
                <a:lnTo>
                  <a:pt x="3012770" y="1915332"/>
                </a:lnTo>
                <a:lnTo>
                  <a:pt x="2976409" y="1938443"/>
                </a:lnTo>
                <a:lnTo>
                  <a:pt x="2935184" y="1953170"/>
                </a:lnTo>
                <a:lnTo>
                  <a:pt x="2890266" y="1958339"/>
                </a:lnTo>
                <a:lnTo>
                  <a:pt x="195834" y="1958339"/>
                </a:lnTo>
                <a:lnTo>
                  <a:pt x="150931" y="1953170"/>
                </a:lnTo>
                <a:lnTo>
                  <a:pt x="109712" y="1938443"/>
                </a:lnTo>
                <a:lnTo>
                  <a:pt x="73351" y="1915332"/>
                </a:lnTo>
                <a:lnTo>
                  <a:pt x="43023" y="1885010"/>
                </a:lnTo>
                <a:lnTo>
                  <a:pt x="19905" y="1848649"/>
                </a:lnTo>
                <a:lnTo>
                  <a:pt x="5172" y="1807424"/>
                </a:lnTo>
                <a:lnTo>
                  <a:pt x="0" y="1762506"/>
                </a:lnTo>
                <a:lnTo>
                  <a:pt x="0" y="195834"/>
                </a:lnTo>
                <a:close/>
              </a:path>
            </a:pathLst>
          </a:custGeom>
          <a:ln w="152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15211" y="3392423"/>
            <a:ext cx="3086100" cy="1960245"/>
          </a:xfrm>
          <a:custGeom>
            <a:avLst/>
            <a:gdLst/>
            <a:ahLst/>
            <a:cxnLst/>
            <a:rect l="l" t="t" r="r" b="b"/>
            <a:pathLst>
              <a:path w="3086100" h="1960245">
                <a:moveTo>
                  <a:pt x="2890139" y="0"/>
                </a:moveTo>
                <a:lnTo>
                  <a:pt x="195960" y="0"/>
                </a:lnTo>
                <a:lnTo>
                  <a:pt x="151035" y="5176"/>
                </a:lnTo>
                <a:lnTo>
                  <a:pt x="109792" y="19921"/>
                </a:lnTo>
                <a:lnTo>
                  <a:pt x="73406" y="43057"/>
                </a:lnTo>
                <a:lnTo>
                  <a:pt x="43057" y="73406"/>
                </a:lnTo>
                <a:lnTo>
                  <a:pt x="19921" y="109792"/>
                </a:lnTo>
                <a:lnTo>
                  <a:pt x="5176" y="151035"/>
                </a:lnTo>
                <a:lnTo>
                  <a:pt x="0" y="195961"/>
                </a:lnTo>
                <a:lnTo>
                  <a:pt x="0" y="1763902"/>
                </a:lnTo>
                <a:lnTo>
                  <a:pt x="5176" y="1808828"/>
                </a:lnTo>
                <a:lnTo>
                  <a:pt x="19921" y="1850071"/>
                </a:lnTo>
                <a:lnTo>
                  <a:pt x="43057" y="1886457"/>
                </a:lnTo>
                <a:lnTo>
                  <a:pt x="73406" y="1916806"/>
                </a:lnTo>
                <a:lnTo>
                  <a:pt x="109792" y="1939942"/>
                </a:lnTo>
                <a:lnTo>
                  <a:pt x="151035" y="1954687"/>
                </a:lnTo>
                <a:lnTo>
                  <a:pt x="195960" y="1959864"/>
                </a:lnTo>
                <a:lnTo>
                  <a:pt x="2890139" y="1959864"/>
                </a:lnTo>
                <a:lnTo>
                  <a:pt x="2935064" y="1954687"/>
                </a:lnTo>
                <a:lnTo>
                  <a:pt x="2976307" y="1939942"/>
                </a:lnTo>
                <a:lnTo>
                  <a:pt x="3012693" y="1916806"/>
                </a:lnTo>
                <a:lnTo>
                  <a:pt x="3043042" y="1886457"/>
                </a:lnTo>
                <a:lnTo>
                  <a:pt x="3066178" y="1850071"/>
                </a:lnTo>
                <a:lnTo>
                  <a:pt x="3080923" y="1808828"/>
                </a:lnTo>
                <a:lnTo>
                  <a:pt x="3086100" y="1763902"/>
                </a:lnTo>
                <a:lnTo>
                  <a:pt x="3086100" y="195961"/>
                </a:lnTo>
                <a:lnTo>
                  <a:pt x="3080923" y="151035"/>
                </a:lnTo>
                <a:lnTo>
                  <a:pt x="3066178" y="109792"/>
                </a:lnTo>
                <a:lnTo>
                  <a:pt x="3043042" y="73406"/>
                </a:lnTo>
                <a:lnTo>
                  <a:pt x="3012693" y="43057"/>
                </a:lnTo>
                <a:lnTo>
                  <a:pt x="2976307" y="19921"/>
                </a:lnTo>
                <a:lnTo>
                  <a:pt x="2935064" y="5176"/>
                </a:lnTo>
                <a:lnTo>
                  <a:pt x="2890139" y="0"/>
                </a:lnTo>
                <a:close/>
              </a:path>
            </a:pathLst>
          </a:custGeom>
          <a:solidFill>
            <a:srgbClr val="FFFFFF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15211" y="3392423"/>
            <a:ext cx="3086100" cy="1960245"/>
          </a:xfrm>
          <a:custGeom>
            <a:avLst/>
            <a:gdLst/>
            <a:ahLst/>
            <a:cxnLst/>
            <a:rect l="l" t="t" r="r" b="b"/>
            <a:pathLst>
              <a:path w="3086100" h="1960245">
                <a:moveTo>
                  <a:pt x="0" y="195961"/>
                </a:moveTo>
                <a:lnTo>
                  <a:pt x="5176" y="151035"/>
                </a:lnTo>
                <a:lnTo>
                  <a:pt x="19921" y="109792"/>
                </a:lnTo>
                <a:lnTo>
                  <a:pt x="43057" y="73406"/>
                </a:lnTo>
                <a:lnTo>
                  <a:pt x="73406" y="43057"/>
                </a:lnTo>
                <a:lnTo>
                  <a:pt x="109792" y="19921"/>
                </a:lnTo>
                <a:lnTo>
                  <a:pt x="151035" y="5176"/>
                </a:lnTo>
                <a:lnTo>
                  <a:pt x="195960" y="0"/>
                </a:lnTo>
                <a:lnTo>
                  <a:pt x="2890139" y="0"/>
                </a:lnTo>
                <a:lnTo>
                  <a:pt x="2935064" y="5176"/>
                </a:lnTo>
                <a:lnTo>
                  <a:pt x="2976307" y="19921"/>
                </a:lnTo>
                <a:lnTo>
                  <a:pt x="3012693" y="43057"/>
                </a:lnTo>
                <a:lnTo>
                  <a:pt x="3043042" y="73406"/>
                </a:lnTo>
                <a:lnTo>
                  <a:pt x="3066178" y="109792"/>
                </a:lnTo>
                <a:lnTo>
                  <a:pt x="3080923" y="151035"/>
                </a:lnTo>
                <a:lnTo>
                  <a:pt x="3086100" y="195961"/>
                </a:lnTo>
                <a:lnTo>
                  <a:pt x="3086100" y="1763902"/>
                </a:lnTo>
                <a:lnTo>
                  <a:pt x="3080923" y="1808828"/>
                </a:lnTo>
                <a:lnTo>
                  <a:pt x="3066178" y="1850071"/>
                </a:lnTo>
                <a:lnTo>
                  <a:pt x="3043042" y="1886457"/>
                </a:lnTo>
                <a:lnTo>
                  <a:pt x="3012693" y="1916806"/>
                </a:lnTo>
                <a:lnTo>
                  <a:pt x="2976307" y="1939942"/>
                </a:lnTo>
                <a:lnTo>
                  <a:pt x="2935064" y="1954687"/>
                </a:lnTo>
                <a:lnTo>
                  <a:pt x="2890139" y="1959864"/>
                </a:lnTo>
                <a:lnTo>
                  <a:pt x="195960" y="1959864"/>
                </a:lnTo>
                <a:lnTo>
                  <a:pt x="151035" y="1954687"/>
                </a:lnTo>
                <a:lnTo>
                  <a:pt x="109792" y="1939942"/>
                </a:lnTo>
                <a:lnTo>
                  <a:pt x="73406" y="1916806"/>
                </a:lnTo>
                <a:lnTo>
                  <a:pt x="43057" y="1886457"/>
                </a:lnTo>
                <a:lnTo>
                  <a:pt x="19921" y="1850071"/>
                </a:lnTo>
                <a:lnTo>
                  <a:pt x="5176" y="1808828"/>
                </a:lnTo>
                <a:lnTo>
                  <a:pt x="0" y="1763902"/>
                </a:lnTo>
                <a:lnTo>
                  <a:pt x="0" y="195961"/>
                </a:lnTo>
                <a:close/>
              </a:path>
            </a:pathLst>
          </a:custGeom>
          <a:ln w="15240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98219" y="3620261"/>
            <a:ext cx="2717800" cy="142621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065" marR="5080" indent="2540" algn="ctr">
              <a:lnSpc>
                <a:spcPct val="84400"/>
              </a:lnSpc>
              <a:spcBef>
                <a:spcPts val="490"/>
              </a:spcBef>
            </a:pPr>
            <a:r>
              <a:rPr sz="2100" spc="-85" dirty="0">
                <a:latin typeface="Garamond"/>
                <a:cs typeface="Garamond"/>
              </a:rPr>
              <a:t>We </a:t>
            </a:r>
            <a:r>
              <a:rPr sz="2100" spc="-5" dirty="0">
                <a:latin typeface="Garamond"/>
                <a:cs typeface="Garamond"/>
              </a:rPr>
              <a:t>notice </a:t>
            </a:r>
            <a:r>
              <a:rPr sz="2100" dirty="0">
                <a:latin typeface="Garamond"/>
                <a:cs typeface="Garamond"/>
              </a:rPr>
              <a:t>that the  </a:t>
            </a:r>
            <a:r>
              <a:rPr sz="2100" spc="-5" dirty="0">
                <a:latin typeface="Garamond"/>
                <a:cs typeface="Garamond"/>
              </a:rPr>
              <a:t>columns </a:t>
            </a:r>
            <a:r>
              <a:rPr sz="2100" spc="-20" dirty="0">
                <a:latin typeface="Garamond"/>
                <a:cs typeface="Garamond"/>
              </a:rPr>
              <a:t>have </a:t>
            </a:r>
            <a:r>
              <a:rPr sz="2100" spc="-5" dirty="0">
                <a:latin typeface="Garamond"/>
                <a:cs typeface="Garamond"/>
              </a:rPr>
              <a:t>been stored  </a:t>
            </a:r>
            <a:r>
              <a:rPr sz="2100" dirty="0">
                <a:latin typeface="Garamond"/>
                <a:cs typeface="Garamond"/>
              </a:rPr>
              <a:t>in </a:t>
            </a:r>
            <a:r>
              <a:rPr sz="2100" spc="-5" dirty="0">
                <a:latin typeface="Garamond"/>
                <a:cs typeface="Garamond"/>
              </a:rPr>
              <a:t>64-bit </a:t>
            </a:r>
            <a:r>
              <a:rPr sz="2100" spc="-10" dirty="0">
                <a:latin typeface="Garamond"/>
                <a:cs typeface="Garamond"/>
              </a:rPr>
              <a:t>which </a:t>
            </a:r>
            <a:r>
              <a:rPr sz="2100" spc="-5" dirty="0">
                <a:latin typeface="Garamond"/>
                <a:cs typeface="Garamond"/>
              </a:rPr>
              <a:t>occupies</a:t>
            </a:r>
            <a:r>
              <a:rPr sz="2100" spc="-70" dirty="0">
                <a:latin typeface="Garamond"/>
                <a:cs typeface="Garamond"/>
              </a:rPr>
              <a:t> </a:t>
            </a:r>
            <a:r>
              <a:rPr sz="2100" dirty="0">
                <a:latin typeface="Garamond"/>
                <a:cs typeface="Garamond"/>
              </a:rPr>
              <a:t>a  lot </a:t>
            </a:r>
            <a:r>
              <a:rPr sz="2100" spc="-5" dirty="0">
                <a:latin typeface="Garamond"/>
                <a:cs typeface="Garamond"/>
              </a:rPr>
              <a:t>of </a:t>
            </a:r>
            <a:r>
              <a:rPr sz="2100" dirty="0">
                <a:latin typeface="Garamond"/>
                <a:cs typeface="Garamond"/>
              </a:rPr>
              <a:t>space unnecessarily  </a:t>
            </a:r>
            <a:r>
              <a:rPr sz="2100" spc="-5" dirty="0">
                <a:latin typeface="Garamond"/>
                <a:cs typeface="Garamond"/>
              </a:rPr>
              <a:t>and </a:t>
            </a:r>
            <a:r>
              <a:rPr sz="2100" dirty="0">
                <a:latin typeface="Garamond"/>
                <a:cs typeface="Garamond"/>
              </a:rPr>
              <a:t>is </a:t>
            </a:r>
            <a:r>
              <a:rPr sz="2100" spc="-5" dirty="0">
                <a:latin typeface="Garamond"/>
                <a:cs typeface="Garamond"/>
              </a:rPr>
              <a:t>not</a:t>
            </a:r>
            <a:r>
              <a:rPr sz="2100" spc="-20" dirty="0">
                <a:latin typeface="Garamond"/>
                <a:cs typeface="Garamond"/>
              </a:rPr>
              <a:t> </a:t>
            </a:r>
            <a:r>
              <a:rPr sz="2100" spc="-5" dirty="0">
                <a:latin typeface="Garamond"/>
                <a:cs typeface="Garamond"/>
              </a:rPr>
              <a:t>needed.</a:t>
            </a:r>
            <a:endParaRPr sz="2100">
              <a:latin typeface="Garamond"/>
              <a:cs typeface="Garamon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42688" y="3067811"/>
            <a:ext cx="3086100" cy="1958339"/>
          </a:xfrm>
          <a:custGeom>
            <a:avLst/>
            <a:gdLst/>
            <a:ahLst/>
            <a:cxnLst/>
            <a:rect l="l" t="t" r="r" b="b"/>
            <a:pathLst>
              <a:path w="3086100" h="1958339">
                <a:moveTo>
                  <a:pt x="2890266" y="0"/>
                </a:moveTo>
                <a:lnTo>
                  <a:pt x="195834" y="0"/>
                </a:lnTo>
                <a:lnTo>
                  <a:pt x="150915" y="5169"/>
                </a:lnTo>
                <a:lnTo>
                  <a:pt x="109690" y="19896"/>
                </a:lnTo>
                <a:lnTo>
                  <a:pt x="73329" y="43007"/>
                </a:lnTo>
                <a:lnTo>
                  <a:pt x="43007" y="73329"/>
                </a:lnTo>
                <a:lnTo>
                  <a:pt x="19896" y="109690"/>
                </a:lnTo>
                <a:lnTo>
                  <a:pt x="5169" y="150915"/>
                </a:lnTo>
                <a:lnTo>
                  <a:pt x="0" y="195834"/>
                </a:lnTo>
                <a:lnTo>
                  <a:pt x="0" y="1762506"/>
                </a:lnTo>
                <a:lnTo>
                  <a:pt x="5169" y="1807424"/>
                </a:lnTo>
                <a:lnTo>
                  <a:pt x="19896" y="1848649"/>
                </a:lnTo>
                <a:lnTo>
                  <a:pt x="43007" y="1885010"/>
                </a:lnTo>
                <a:lnTo>
                  <a:pt x="73329" y="1915332"/>
                </a:lnTo>
                <a:lnTo>
                  <a:pt x="109690" y="1938443"/>
                </a:lnTo>
                <a:lnTo>
                  <a:pt x="150915" y="1953170"/>
                </a:lnTo>
                <a:lnTo>
                  <a:pt x="195834" y="1958339"/>
                </a:lnTo>
                <a:lnTo>
                  <a:pt x="2890266" y="1958339"/>
                </a:lnTo>
                <a:lnTo>
                  <a:pt x="2935184" y="1953170"/>
                </a:lnTo>
                <a:lnTo>
                  <a:pt x="2976409" y="1938443"/>
                </a:lnTo>
                <a:lnTo>
                  <a:pt x="3012770" y="1915332"/>
                </a:lnTo>
                <a:lnTo>
                  <a:pt x="3043092" y="1885010"/>
                </a:lnTo>
                <a:lnTo>
                  <a:pt x="3066203" y="1848649"/>
                </a:lnTo>
                <a:lnTo>
                  <a:pt x="3080930" y="1807424"/>
                </a:lnTo>
                <a:lnTo>
                  <a:pt x="3086100" y="1762506"/>
                </a:lnTo>
                <a:lnTo>
                  <a:pt x="3086100" y="195834"/>
                </a:lnTo>
                <a:lnTo>
                  <a:pt x="3080930" y="150915"/>
                </a:lnTo>
                <a:lnTo>
                  <a:pt x="3066203" y="109690"/>
                </a:lnTo>
                <a:lnTo>
                  <a:pt x="3043092" y="73329"/>
                </a:lnTo>
                <a:lnTo>
                  <a:pt x="3012770" y="43007"/>
                </a:lnTo>
                <a:lnTo>
                  <a:pt x="2976409" y="19896"/>
                </a:lnTo>
                <a:lnTo>
                  <a:pt x="2935184" y="5169"/>
                </a:lnTo>
                <a:lnTo>
                  <a:pt x="2890266" y="0"/>
                </a:lnTo>
                <a:close/>
              </a:path>
            </a:pathLst>
          </a:custGeom>
          <a:solidFill>
            <a:srgbClr val="8399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42688" y="3067811"/>
            <a:ext cx="3086100" cy="1958339"/>
          </a:xfrm>
          <a:custGeom>
            <a:avLst/>
            <a:gdLst/>
            <a:ahLst/>
            <a:cxnLst/>
            <a:rect l="l" t="t" r="r" b="b"/>
            <a:pathLst>
              <a:path w="3086100" h="1958339">
                <a:moveTo>
                  <a:pt x="0" y="195834"/>
                </a:moveTo>
                <a:lnTo>
                  <a:pt x="5169" y="150915"/>
                </a:lnTo>
                <a:lnTo>
                  <a:pt x="19896" y="109690"/>
                </a:lnTo>
                <a:lnTo>
                  <a:pt x="43007" y="73329"/>
                </a:lnTo>
                <a:lnTo>
                  <a:pt x="73329" y="43007"/>
                </a:lnTo>
                <a:lnTo>
                  <a:pt x="109690" y="19896"/>
                </a:lnTo>
                <a:lnTo>
                  <a:pt x="150915" y="5169"/>
                </a:lnTo>
                <a:lnTo>
                  <a:pt x="195834" y="0"/>
                </a:lnTo>
                <a:lnTo>
                  <a:pt x="2890266" y="0"/>
                </a:lnTo>
                <a:lnTo>
                  <a:pt x="2935184" y="5169"/>
                </a:lnTo>
                <a:lnTo>
                  <a:pt x="2976409" y="19896"/>
                </a:lnTo>
                <a:lnTo>
                  <a:pt x="3012770" y="43007"/>
                </a:lnTo>
                <a:lnTo>
                  <a:pt x="3043092" y="73329"/>
                </a:lnTo>
                <a:lnTo>
                  <a:pt x="3066203" y="109690"/>
                </a:lnTo>
                <a:lnTo>
                  <a:pt x="3080930" y="150915"/>
                </a:lnTo>
                <a:lnTo>
                  <a:pt x="3086100" y="195834"/>
                </a:lnTo>
                <a:lnTo>
                  <a:pt x="3086100" y="1762506"/>
                </a:lnTo>
                <a:lnTo>
                  <a:pt x="3080930" y="1807424"/>
                </a:lnTo>
                <a:lnTo>
                  <a:pt x="3066203" y="1848649"/>
                </a:lnTo>
                <a:lnTo>
                  <a:pt x="3043092" y="1885010"/>
                </a:lnTo>
                <a:lnTo>
                  <a:pt x="3012770" y="1915332"/>
                </a:lnTo>
                <a:lnTo>
                  <a:pt x="2976409" y="1938443"/>
                </a:lnTo>
                <a:lnTo>
                  <a:pt x="2935184" y="1953170"/>
                </a:lnTo>
                <a:lnTo>
                  <a:pt x="2890266" y="1958339"/>
                </a:lnTo>
                <a:lnTo>
                  <a:pt x="195834" y="1958339"/>
                </a:lnTo>
                <a:lnTo>
                  <a:pt x="150915" y="1953170"/>
                </a:lnTo>
                <a:lnTo>
                  <a:pt x="109690" y="1938443"/>
                </a:lnTo>
                <a:lnTo>
                  <a:pt x="73329" y="1915332"/>
                </a:lnTo>
                <a:lnTo>
                  <a:pt x="43007" y="1885010"/>
                </a:lnTo>
                <a:lnTo>
                  <a:pt x="19896" y="1848649"/>
                </a:lnTo>
                <a:lnTo>
                  <a:pt x="5169" y="1807424"/>
                </a:lnTo>
                <a:lnTo>
                  <a:pt x="0" y="1762506"/>
                </a:lnTo>
                <a:lnTo>
                  <a:pt x="0" y="195834"/>
                </a:lnTo>
                <a:close/>
              </a:path>
            </a:pathLst>
          </a:custGeom>
          <a:ln w="152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85588" y="3392423"/>
            <a:ext cx="3086100" cy="1960245"/>
          </a:xfrm>
          <a:custGeom>
            <a:avLst/>
            <a:gdLst/>
            <a:ahLst/>
            <a:cxnLst/>
            <a:rect l="l" t="t" r="r" b="b"/>
            <a:pathLst>
              <a:path w="3086100" h="1960245">
                <a:moveTo>
                  <a:pt x="2890139" y="0"/>
                </a:moveTo>
                <a:lnTo>
                  <a:pt x="195961" y="0"/>
                </a:lnTo>
                <a:lnTo>
                  <a:pt x="151035" y="5176"/>
                </a:lnTo>
                <a:lnTo>
                  <a:pt x="109792" y="19921"/>
                </a:lnTo>
                <a:lnTo>
                  <a:pt x="73406" y="43057"/>
                </a:lnTo>
                <a:lnTo>
                  <a:pt x="43057" y="73406"/>
                </a:lnTo>
                <a:lnTo>
                  <a:pt x="19921" y="109792"/>
                </a:lnTo>
                <a:lnTo>
                  <a:pt x="5176" y="151035"/>
                </a:lnTo>
                <a:lnTo>
                  <a:pt x="0" y="195961"/>
                </a:lnTo>
                <a:lnTo>
                  <a:pt x="0" y="1763902"/>
                </a:lnTo>
                <a:lnTo>
                  <a:pt x="5176" y="1808828"/>
                </a:lnTo>
                <a:lnTo>
                  <a:pt x="19921" y="1850071"/>
                </a:lnTo>
                <a:lnTo>
                  <a:pt x="43057" y="1886457"/>
                </a:lnTo>
                <a:lnTo>
                  <a:pt x="73406" y="1916806"/>
                </a:lnTo>
                <a:lnTo>
                  <a:pt x="109792" y="1939942"/>
                </a:lnTo>
                <a:lnTo>
                  <a:pt x="151035" y="1954687"/>
                </a:lnTo>
                <a:lnTo>
                  <a:pt x="195961" y="1959864"/>
                </a:lnTo>
                <a:lnTo>
                  <a:pt x="2890139" y="1959864"/>
                </a:lnTo>
                <a:lnTo>
                  <a:pt x="2935064" y="1954687"/>
                </a:lnTo>
                <a:lnTo>
                  <a:pt x="2976307" y="1939942"/>
                </a:lnTo>
                <a:lnTo>
                  <a:pt x="3012693" y="1916806"/>
                </a:lnTo>
                <a:lnTo>
                  <a:pt x="3043042" y="1886457"/>
                </a:lnTo>
                <a:lnTo>
                  <a:pt x="3066178" y="1850071"/>
                </a:lnTo>
                <a:lnTo>
                  <a:pt x="3080923" y="1808828"/>
                </a:lnTo>
                <a:lnTo>
                  <a:pt x="3086100" y="1763902"/>
                </a:lnTo>
                <a:lnTo>
                  <a:pt x="3086100" y="195961"/>
                </a:lnTo>
                <a:lnTo>
                  <a:pt x="3080923" y="151035"/>
                </a:lnTo>
                <a:lnTo>
                  <a:pt x="3066178" y="109792"/>
                </a:lnTo>
                <a:lnTo>
                  <a:pt x="3043042" y="73406"/>
                </a:lnTo>
                <a:lnTo>
                  <a:pt x="3012693" y="43057"/>
                </a:lnTo>
                <a:lnTo>
                  <a:pt x="2976307" y="19921"/>
                </a:lnTo>
                <a:lnTo>
                  <a:pt x="2935064" y="5176"/>
                </a:lnTo>
                <a:lnTo>
                  <a:pt x="2890139" y="0"/>
                </a:lnTo>
                <a:close/>
              </a:path>
            </a:pathLst>
          </a:custGeom>
          <a:solidFill>
            <a:srgbClr val="FFFFFF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85588" y="3392423"/>
            <a:ext cx="3086100" cy="1960245"/>
          </a:xfrm>
          <a:custGeom>
            <a:avLst/>
            <a:gdLst/>
            <a:ahLst/>
            <a:cxnLst/>
            <a:rect l="l" t="t" r="r" b="b"/>
            <a:pathLst>
              <a:path w="3086100" h="1960245">
                <a:moveTo>
                  <a:pt x="0" y="195961"/>
                </a:moveTo>
                <a:lnTo>
                  <a:pt x="5176" y="151035"/>
                </a:lnTo>
                <a:lnTo>
                  <a:pt x="19921" y="109792"/>
                </a:lnTo>
                <a:lnTo>
                  <a:pt x="43057" y="73406"/>
                </a:lnTo>
                <a:lnTo>
                  <a:pt x="73406" y="43057"/>
                </a:lnTo>
                <a:lnTo>
                  <a:pt x="109792" y="19921"/>
                </a:lnTo>
                <a:lnTo>
                  <a:pt x="151035" y="5176"/>
                </a:lnTo>
                <a:lnTo>
                  <a:pt x="195961" y="0"/>
                </a:lnTo>
                <a:lnTo>
                  <a:pt x="2890139" y="0"/>
                </a:lnTo>
                <a:lnTo>
                  <a:pt x="2935064" y="5176"/>
                </a:lnTo>
                <a:lnTo>
                  <a:pt x="2976307" y="19921"/>
                </a:lnTo>
                <a:lnTo>
                  <a:pt x="3012693" y="43057"/>
                </a:lnTo>
                <a:lnTo>
                  <a:pt x="3043042" y="73406"/>
                </a:lnTo>
                <a:lnTo>
                  <a:pt x="3066178" y="109792"/>
                </a:lnTo>
                <a:lnTo>
                  <a:pt x="3080923" y="151035"/>
                </a:lnTo>
                <a:lnTo>
                  <a:pt x="3086100" y="195961"/>
                </a:lnTo>
                <a:lnTo>
                  <a:pt x="3086100" y="1763902"/>
                </a:lnTo>
                <a:lnTo>
                  <a:pt x="3080923" y="1808828"/>
                </a:lnTo>
                <a:lnTo>
                  <a:pt x="3066178" y="1850071"/>
                </a:lnTo>
                <a:lnTo>
                  <a:pt x="3043042" y="1886457"/>
                </a:lnTo>
                <a:lnTo>
                  <a:pt x="3012693" y="1916806"/>
                </a:lnTo>
                <a:lnTo>
                  <a:pt x="2976307" y="1939942"/>
                </a:lnTo>
                <a:lnTo>
                  <a:pt x="2935064" y="1954687"/>
                </a:lnTo>
                <a:lnTo>
                  <a:pt x="2890139" y="1959864"/>
                </a:lnTo>
                <a:lnTo>
                  <a:pt x="195961" y="1959864"/>
                </a:lnTo>
                <a:lnTo>
                  <a:pt x="151035" y="1954687"/>
                </a:lnTo>
                <a:lnTo>
                  <a:pt x="109792" y="1939942"/>
                </a:lnTo>
                <a:lnTo>
                  <a:pt x="73406" y="1916806"/>
                </a:lnTo>
                <a:lnTo>
                  <a:pt x="43057" y="1886457"/>
                </a:lnTo>
                <a:lnTo>
                  <a:pt x="19921" y="1850071"/>
                </a:lnTo>
                <a:lnTo>
                  <a:pt x="5176" y="1808828"/>
                </a:lnTo>
                <a:lnTo>
                  <a:pt x="0" y="1763902"/>
                </a:lnTo>
                <a:lnTo>
                  <a:pt x="0" y="195961"/>
                </a:lnTo>
                <a:close/>
              </a:path>
            </a:pathLst>
          </a:custGeom>
          <a:ln w="15240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266690" y="3754958"/>
            <a:ext cx="2727325" cy="115697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 marR="5080" algn="ctr">
              <a:lnSpc>
                <a:spcPct val="84500"/>
              </a:lnSpc>
              <a:spcBef>
                <a:spcPts val="490"/>
              </a:spcBef>
            </a:pPr>
            <a:r>
              <a:rPr sz="2100" spc="-5" dirty="0">
                <a:latin typeface="Garamond"/>
                <a:cs typeface="Garamond"/>
              </a:rPr>
              <a:t>Hence </a:t>
            </a:r>
            <a:r>
              <a:rPr sz="2100" spc="-10" dirty="0">
                <a:latin typeface="Garamond"/>
                <a:cs typeface="Garamond"/>
              </a:rPr>
              <a:t>we </a:t>
            </a:r>
            <a:r>
              <a:rPr sz="2100" spc="-5" dirty="0">
                <a:latin typeface="Garamond"/>
                <a:cs typeface="Garamond"/>
              </a:rPr>
              <a:t>change </a:t>
            </a:r>
            <a:r>
              <a:rPr sz="2100" dirty="0">
                <a:latin typeface="Garamond"/>
                <a:cs typeface="Garamond"/>
              </a:rPr>
              <a:t>the</a:t>
            </a:r>
            <a:r>
              <a:rPr sz="2100" spc="-60" dirty="0">
                <a:latin typeface="Garamond"/>
                <a:cs typeface="Garamond"/>
              </a:rPr>
              <a:t> </a:t>
            </a:r>
            <a:r>
              <a:rPr sz="2100" dirty="0">
                <a:latin typeface="Garamond"/>
                <a:cs typeface="Garamond"/>
              </a:rPr>
              <a:t>data  types </a:t>
            </a:r>
            <a:r>
              <a:rPr sz="2100" spc="-5" dirty="0">
                <a:latin typeface="Garamond"/>
                <a:cs typeface="Garamond"/>
              </a:rPr>
              <a:t>of all </a:t>
            </a:r>
            <a:r>
              <a:rPr sz="2100" dirty="0">
                <a:latin typeface="Garamond"/>
                <a:cs typeface="Garamond"/>
              </a:rPr>
              <a:t>the columns  </a:t>
            </a:r>
            <a:r>
              <a:rPr sz="2100" spc="-5" dirty="0">
                <a:latin typeface="Garamond"/>
                <a:cs typeface="Garamond"/>
              </a:rPr>
              <a:t>from </a:t>
            </a:r>
            <a:r>
              <a:rPr sz="2100" dirty="0">
                <a:latin typeface="Garamond"/>
                <a:cs typeface="Garamond"/>
              </a:rPr>
              <a:t>‘float/int 64’ to  ‘float/int</a:t>
            </a:r>
            <a:r>
              <a:rPr sz="2100" spc="-5" dirty="0">
                <a:latin typeface="Garamond"/>
                <a:cs typeface="Garamond"/>
              </a:rPr>
              <a:t> </a:t>
            </a:r>
            <a:r>
              <a:rPr sz="2100" dirty="0">
                <a:latin typeface="Garamond"/>
                <a:cs typeface="Garamond"/>
              </a:rPr>
              <a:t>64’.</a:t>
            </a:r>
            <a:endParaRPr sz="21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8636" y="2356104"/>
            <a:ext cx="6595745" cy="0"/>
          </a:xfrm>
          <a:custGeom>
            <a:avLst/>
            <a:gdLst/>
            <a:ahLst/>
            <a:cxnLst/>
            <a:rect l="l" t="t" r="r" b="b"/>
            <a:pathLst>
              <a:path w="6595745">
                <a:moveTo>
                  <a:pt x="0" y="0"/>
                </a:moveTo>
                <a:lnTo>
                  <a:pt x="6595490" y="0"/>
                </a:lnTo>
              </a:path>
            </a:pathLst>
          </a:custGeom>
          <a:ln w="15240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0952" cy="6856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46504" y="1540763"/>
            <a:ext cx="5657215" cy="3836035"/>
          </a:xfrm>
          <a:custGeom>
            <a:avLst/>
            <a:gdLst/>
            <a:ahLst/>
            <a:cxnLst/>
            <a:rect l="l" t="t" r="r" b="b"/>
            <a:pathLst>
              <a:path w="5657215" h="3836035">
                <a:moveTo>
                  <a:pt x="0" y="3835908"/>
                </a:moveTo>
                <a:lnTo>
                  <a:pt x="5657088" y="3835908"/>
                </a:lnTo>
                <a:lnTo>
                  <a:pt x="5657088" y="0"/>
                </a:lnTo>
                <a:lnTo>
                  <a:pt x="0" y="0"/>
                </a:lnTo>
                <a:lnTo>
                  <a:pt x="0" y="3835908"/>
                </a:lnTo>
                <a:close/>
              </a:path>
            </a:pathLst>
          </a:custGeom>
          <a:ln w="15240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3147060"/>
            <a:ext cx="1845564" cy="612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01483" y="3147060"/>
            <a:ext cx="1842516" cy="6126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19300" y="3521964"/>
            <a:ext cx="5111750" cy="0"/>
          </a:xfrm>
          <a:custGeom>
            <a:avLst/>
            <a:gdLst/>
            <a:ahLst/>
            <a:cxnLst/>
            <a:rect l="l" t="t" r="r" b="b"/>
            <a:pathLst>
              <a:path w="5111750">
                <a:moveTo>
                  <a:pt x="0" y="0"/>
                </a:moveTo>
                <a:lnTo>
                  <a:pt x="5111750" y="0"/>
                </a:lnTo>
              </a:path>
            </a:pathLst>
          </a:custGeom>
          <a:ln w="15240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9143999" cy="68579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6003" y="1392936"/>
            <a:ext cx="6029706" cy="43121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46504" y="1540763"/>
            <a:ext cx="5657215" cy="3836035"/>
          </a:xfrm>
          <a:custGeom>
            <a:avLst/>
            <a:gdLst/>
            <a:ahLst/>
            <a:cxnLst/>
            <a:rect l="l" t="t" r="r" b="b"/>
            <a:pathLst>
              <a:path w="5657215" h="3836035">
                <a:moveTo>
                  <a:pt x="0" y="3835908"/>
                </a:moveTo>
                <a:lnTo>
                  <a:pt x="5657088" y="3835908"/>
                </a:lnTo>
                <a:lnTo>
                  <a:pt x="5657088" y="0"/>
                </a:lnTo>
                <a:lnTo>
                  <a:pt x="0" y="0"/>
                </a:lnTo>
                <a:lnTo>
                  <a:pt x="0" y="3835908"/>
                </a:lnTo>
                <a:close/>
              </a:path>
            </a:pathLst>
          </a:custGeom>
          <a:ln w="15240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34895" y="3122676"/>
            <a:ext cx="35052" cy="6598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3145535"/>
            <a:ext cx="1859280" cy="6126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99959" y="3122676"/>
            <a:ext cx="35051" cy="6598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00" y="3145535"/>
            <a:ext cx="1828799" cy="61264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760221" y="2326194"/>
            <a:ext cx="5657215" cy="1282402"/>
          </a:xfrm>
          <a:prstGeom prst="rect">
            <a:avLst/>
          </a:prstGeom>
          <a:ln w="15240">
            <a:solidFill>
              <a:srgbClr val="83992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640"/>
              </a:lnSpc>
              <a:tabLst>
                <a:tab pos="2484120" algn="l"/>
              </a:tabLst>
            </a:pPr>
            <a:endParaRPr lang="en-US" sz="4200" spc="-5" dirty="0">
              <a:solidFill>
                <a:srgbClr val="FFFFFF"/>
              </a:solidFill>
              <a:latin typeface="Garamond"/>
              <a:cs typeface="Garamond"/>
            </a:endParaRPr>
          </a:p>
          <a:p>
            <a:pPr algn="ctr">
              <a:lnSpc>
                <a:spcPts val="2640"/>
              </a:lnSpc>
              <a:tabLst>
                <a:tab pos="2484120" algn="l"/>
              </a:tabLst>
            </a:pPr>
            <a:r>
              <a:rPr sz="4200" spc="-5" dirty="0">
                <a:solidFill>
                  <a:srgbClr val="FFFFFF"/>
                </a:solidFill>
                <a:latin typeface="Garamond"/>
                <a:cs typeface="Garamond"/>
              </a:rPr>
              <a:t>Analysis</a:t>
            </a:r>
            <a:r>
              <a:rPr sz="4200" dirty="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sz="4200" spc="-5" dirty="0">
                <a:solidFill>
                  <a:srgbClr val="FFFFFF"/>
                </a:solidFill>
                <a:latin typeface="Garamond"/>
                <a:cs typeface="Garamond"/>
              </a:rPr>
              <a:t>of	</a:t>
            </a:r>
            <a:r>
              <a:rPr sz="4200" spc="-10" dirty="0">
                <a:solidFill>
                  <a:srgbClr val="FFFFFF"/>
                </a:solidFill>
                <a:latin typeface="Garamond"/>
                <a:cs typeface="Garamond"/>
              </a:rPr>
              <a:t>numerical</a:t>
            </a:r>
            <a:endParaRPr sz="4200" dirty="0">
              <a:latin typeface="Garamond"/>
              <a:cs typeface="Garamond"/>
            </a:endParaRPr>
          </a:p>
          <a:p>
            <a:pPr marL="2540" algn="ctr">
              <a:lnSpc>
                <a:spcPts val="4790"/>
              </a:lnSpc>
            </a:pPr>
            <a:r>
              <a:rPr sz="4200" dirty="0">
                <a:solidFill>
                  <a:srgbClr val="FFFFFF"/>
                </a:solidFill>
                <a:latin typeface="Garamond"/>
                <a:cs typeface="Garamond"/>
              </a:rPr>
              <a:t>columns for</a:t>
            </a:r>
            <a:r>
              <a:rPr sz="4200" spc="-50" dirty="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sz="4200" spc="-5" dirty="0">
                <a:solidFill>
                  <a:srgbClr val="FFFFFF"/>
                </a:solidFill>
                <a:latin typeface="Garamond"/>
                <a:cs typeface="Garamond"/>
              </a:rPr>
              <a:t>outliers</a:t>
            </a:r>
            <a:endParaRPr sz="4200" dirty="0">
              <a:latin typeface="Garamond"/>
              <a:cs typeface="Garamond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19300" y="3521964"/>
            <a:ext cx="5111750" cy="0"/>
          </a:xfrm>
          <a:custGeom>
            <a:avLst/>
            <a:gdLst/>
            <a:ahLst/>
            <a:cxnLst/>
            <a:rect l="l" t="t" r="r" b="b"/>
            <a:pathLst>
              <a:path w="5111750">
                <a:moveTo>
                  <a:pt x="0" y="0"/>
                </a:moveTo>
                <a:lnTo>
                  <a:pt x="5111750" y="0"/>
                </a:lnTo>
              </a:path>
            </a:pathLst>
          </a:custGeom>
          <a:ln w="15240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2476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5676" y="609600"/>
            <a:ext cx="8229600" cy="5638800"/>
          </a:xfrm>
          <a:custGeom>
            <a:avLst/>
            <a:gdLst/>
            <a:ahLst/>
            <a:cxnLst/>
            <a:rect l="l" t="t" r="r" b="b"/>
            <a:pathLst>
              <a:path w="8229600" h="5638800">
                <a:moveTo>
                  <a:pt x="0" y="5638800"/>
                </a:moveTo>
                <a:lnTo>
                  <a:pt x="8229600" y="5638800"/>
                </a:lnTo>
                <a:lnTo>
                  <a:pt x="8229600" y="0"/>
                </a:lnTo>
                <a:lnTo>
                  <a:pt x="0" y="0"/>
                </a:lnTo>
                <a:lnTo>
                  <a:pt x="0" y="5638800"/>
                </a:lnTo>
                <a:close/>
              </a:path>
            </a:pathLst>
          </a:custGeom>
          <a:ln w="15240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3153155"/>
            <a:ext cx="571500" cy="606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77071" y="3153155"/>
            <a:ext cx="566927" cy="6065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22096" y="1058925"/>
            <a:ext cx="451040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10" dirty="0"/>
              <a:t>AMT_INCOME_TOTAL</a:t>
            </a:r>
            <a:endParaRPr sz="3400"/>
          </a:p>
        </p:txBody>
      </p:sp>
      <p:sp>
        <p:nvSpPr>
          <p:cNvPr id="7" name="object 7"/>
          <p:cNvSpPr/>
          <p:nvPr/>
        </p:nvSpPr>
        <p:spPr>
          <a:xfrm>
            <a:off x="1107947" y="2400300"/>
            <a:ext cx="4320540" cy="0"/>
          </a:xfrm>
          <a:custGeom>
            <a:avLst/>
            <a:gdLst/>
            <a:ahLst/>
            <a:cxnLst/>
            <a:rect l="l" t="t" r="r" b="b"/>
            <a:pathLst>
              <a:path w="4320540">
                <a:moveTo>
                  <a:pt x="0" y="0"/>
                </a:moveTo>
                <a:lnTo>
                  <a:pt x="4320540" y="0"/>
                </a:lnTo>
              </a:path>
            </a:pathLst>
          </a:custGeom>
          <a:ln w="15240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54430" y="2532634"/>
            <a:ext cx="3773804" cy="317500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99085" marR="5080" indent="-287020">
              <a:lnSpc>
                <a:spcPct val="90000"/>
              </a:lnSpc>
              <a:spcBef>
                <a:spcPts val="385"/>
              </a:spcBef>
              <a:buClr>
                <a:srgbClr val="83992A"/>
              </a:buClr>
              <a:buSzPct val="114583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spc="-10" dirty="0">
                <a:solidFill>
                  <a:srgbClr val="252525"/>
                </a:solidFill>
                <a:latin typeface="Garamond"/>
                <a:cs typeface="Garamond"/>
              </a:rPr>
              <a:t>From </a:t>
            </a:r>
            <a:r>
              <a:rPr sz="2400" dirty="0">
                <a:solidFill>
                  <a:srgbClr val="252525"/>
                </a:solidFill>
                <a:latin typeface="Garamond"/>
                <a:cs typeface="Garamond"/>
              </a:rPr>
              <a:t>the </a:t>
            </a:r>
            <a:r>
              <a:rPr sz="2400" spc="-10" dirty="0">
                <a:solidFill>
                  <a:srgbClr val="252525"/>
                </a:solidFill>
                <a:latin typeface="Garamond"/>
                <a:cs typeface="Garamond"/>
              </a:rPr>
              <a:t>boxplot </a:t>
            </a:r>
            <a:r>
              <a:rPr sz="2400" spc="-5" dirty="0">
                <a:solidFill>
                  <a:srgbClr val="252525"/>
                </a:solidFill>
                <a:latin typeface="Garamond"/>
                <a:cs typeface="Garamond"/>
              </a:rPr>
              <a:t>and </a:t>
            </a:r>
            <a:r>
              <a:rPr sz="2400" dirty="0">
                <a:solidFill>
                  <a:srgbClr val="252525"/>
                </a:solidFill>
                <a:latin typeface="Garamond"/>
                <a:cs typeface="Garamond"/>
              </a:rPr>
              <a:t>the  difference </a:t>
            </a:r>
            <a:r>
              <a:rPr sz="2400" spc="-15" dirty="0">
                <a:solidFill>
                  <a:srgbClr val="252525"/>
                </a:solidFill>
                <a:latin typeface="Garamond"/>
                <a:cs typeface="Garamond"/>
              </a:rPr>
              <a:t>between </a:t>
            </a:r>
            <a:r>
              <a:rPr sz="2400" dirty="0">
                <a:solidFill>
                  <a:srgbClr val="252525"/>
                </a:solidFill>
                <a:latin typeface="Garamond"/>
                <a:cs typeface="Garamond"/>
              </a:rPr>
              <a:t>0.99</a:t>
            </a:r>
            <a:r>
              <a:rPr sz="2400" spc="-50" dirty="0">
                <a:solidFill>
                  <a:srgbClr val="252525"/>
                </a:solidFill>
                <a:latin typeface="Garamond"/>
                <a:cs typeface="Garamond"/>
              </a:rPr>
              <a:t> </a:t>
            </a:r>
            <a:r>
              <a:rPr sz="2400" dirty="0">
                <a:solidFill>
                  <a:srgbClr val="252525"/>
                </a:solidFill>
                <a:latin typeface="Garamond"/>
                <a:cs typeface="Garamond"/>
              </a:rPr>
              <a:t>&amp;1.0  Inter-quartile range </a:t>
            </a:r>
            <a:r>
              <a:rPr sz="2400" spc="-25" dirty="0">
                <a:solidFill>
                  <a:srgbClr val="252525"/>
                </a:solidFill>
                <a:latin typeface="Garamond"/>
                <a:cs typeface="Garamond"/>
              </a:rPr>
              <a:t>we </a:t>
            </a:r>
            <a:r>
              <a:rPr sz="2400" dirty="0">
                <a:solidFill>
                  <a:srgbClr val="252525"/>
                </a:solidFill>
                <a:latin typeface="Garamond"/>
                <a:cs typeface="Garamond"/>
              </a:rPr>
              <a:t>can  </a:t>
            </a:r>
            <a:r>
              <a:rPr sz="2400" spc="-5" dirty="0">
                <a:solidFill>
                  <a:srgbClr val="252525"/>
                </a:solidFill>
                <a:latin typeface="Garamond"/>
                <a:cs typeface="Garamond"/>
              </a:rPr>
              <a:t>clearly notice </a:t>
            </a:r>
            <a:r>
              <a:rPr sz="2400" dirty="0">
                <a:solidFill>
                  <a:srgbClr val="252525"/>
                </a:solidFill>
                <a:latin typeface="Garamond"/>
                <a:cs typeface="Garamond"/>
              </a:rPr>
              <a:t>that </a:t>
            </a:r>
            <a:r>
              <a:rPr sz="2400" spc="-5" dirty="0">
                <a:solidFill>
                  <a:srgbClr val="252525"/>
                </a:solidFill>
                <a:latin typeface="Garamond"/>
                <a:cs typeface="Garamond"/>
              </a:rPr>
              <a:t>there are  outliers </a:t>
            </a:r>
            <a:r>
              <a:rPr sz="2400" dirty="0">
                <a:solidFill>
                  <a:srgbClr val="252525"/>
                </a:solidFill>
                <a:latin typeface="Garamond"/>
                <a:cs typeface="Garamond"/>
              </a:rPr>
              <a:t>in this</a:t>
            </a:r>
            <a:r>
              <a:rPr sz="2400" spc="-25" dirty="0">
                <a:solidFill>
                  <a:srgbClr val="252525"/>
                </a:solidFill>
                <a:latin typeface="Garamond"/>
                <a:cs typeface="Garamond"/>
              </a:rPr>
              <a:t> </a:t>
            </a:r>
            <a:r>
              <a:rPr sz="2400" dirty="0">
                <a:solidFill>
                  <a:srgbClr val="252525"/>
                </a:solidFill>
                <a:latin typeface="Garamond"/>
                <a:cs typeface="Garamond"/>
              </a:rPr>
              <a:t>column.</a:t>
            </a:r>
            <a:endParaRPr sz="2400">
              <a:latin typeface="Garamond"/>
              <a:cs typeface="Garamond"/>
            </a:endParaRPr>
          </a:p>
          <a:p>
            <a:pPr marL="299085" marR="127000" indent="-287020">
              <a:lnSpc>
                <a:spcPct val="90000"/>
              </a:lnSpc>
              <a:spcBef>
                <a:spcPts val="1175"/>
              </a:spcBef>
              <a:buClr>
                <a:srgbClr val="83992A"/>
              </a:buClr>
              <a:buSzPct val="114583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spc="-15" dirty="0">
                <a:solidFill>
                  <a:srgbClr val="252525"/>
                </a:solidFill>
                <a:latin typeface="Garamond"/>
                <a:cs typeface="Garamond"/>
              </a:rPr>
              <a:t>Hence, </a:t>
            </a:r>
            <a:r>
              <a:rPr sz="2400" spc="-20" dirty="0">
                <a:solidFill>
                  <a:srgbClr val="252525"/>
                </a:solidFill>
                <a:latin typeface="Garamond"/>
                <a:cs typeface="Garamond"/>
              </a:rPr>
              <a:t>we </a:t>
            </a:r>
            <a:r>
              <a:rPr sz="2400" dirty="0">
                <a:solidFill>
                  <a:srgbClr val="252525"/>
                </a:solidFill>
                <a:latin typeface="Garamond"/>
                <a:cs typeface="Garamond"/>
              </a:rPr>
              <a:t>decide to </a:t>
            </a:r>
            <a:r>
              <a:rPr sz="2400" spc="-20" dirty="0">
                <a:solidFill>
                  <a:srgbClr val="252525"/>
                </a:solidFill>
                <a:latin typeface="Garamond"/>
                <a:cs typeface="Garamond"/>
              </a:rPr>
              <a:t>remove  </a:t>
            </a:r>
            <a:r>
              <a:rPr sz="2400" dirty="0">
                <a:solidFill>
                  <a:srgbClr val="252525"/>
                </a:solidFill>
                <a:latin typeface="Garamond"/>
                <a:cs typeface="Garamond"/>
              </a:rPr>
              <a:t>the </a:t>
            </a:r>
            <a:r>
              <a:rPr sz="2400" spc="-5" dirty="0">
                <a:solidFill>
                  <a:srgbClr val="252525"/>
                </a:solidFill>
                <a:latin typeface="Garamond"/>
                <a:cs typeface="Garamond"/>
              </a:rPr>
              <a:t>outliers </a:t>
            </a:r>
            <a:r>
              <a:rPr sz="2400" spc="-15" dirty="0">
                <a:solidFill>
                  <a:srgbClr val="252525"/>
                </a:solidFill>
                <a:latin typeface="Garamond"/>
                <a:cs typeface="Garamond"/>
              </a:rPr>
              <a:t>i.e., </a:t>
            </a:r>
            <a:r>
              <a:rPr sz="2400" dirty="0">
                <a:solidFill>
                  <a:srgbClr val="252525"/>
                </a:solidFill>
                <a:latin typeface="Garamond"/>
                <a:cs typeface="Garamond"/>
              </a:rPr>
              <a:t>the </a:t>
            </a:r>
            <a:r>
              <a:rPr sz="2400" spc="-15" dirty="0">
                <a:solidFill>
                  <a:srgbClr val="252525"/>
                </a:solidFill>
                <a:latin typeface="Garamond"/>
                <a:cs typeface="Garamond"/>
              </a:rPr>
              <a:t>values  </a:t>
            </a:r>
            <a:r>
              <a:rPr sz="2400" spc="5" dirty="0">
                <a:solidFill>
                  <a:srgbClr val="252525"/>
                </a:solidFill>
                <a:latin typeface="Garamond"/>
                <a:cs typeface="Garamond"/>
              </a:rPr>
              <a:t>greater </a:t>
            </a:r>
            <a:r>
              <a:rPr sz="2400" spc="-5" dirty="0">
                <a:solidFill>
                  <a:srgbClr val="252525"/>
                </a:solidFill>
                <a:latin typeface="Garamond"/>
                <a:cs typeface="Garamond"/>
              </a:rPr>
              <a:t>than </a:t>
            </a:r>
            <a:r>
              <a:rPr sz="2400" dirty="0">
                <a:solidFill>
                  <a:srgbClr val="252525"/>
                </a:solidFill>
                <a:latin typeface="Garamond"/>
                <a:cs typeface="Garamond"/>
              </a:rPr>
              <a:t>0.99 IQR </a:t>
            </a:r>
            <a:r>
              <a:rPr sz="2400" spc="-5" dirty="0">
                <a:solidFill>
                  <a:srgbClr val="252525"/>
                </a:solidFill>
                <a:latin typeface="Garamond"/>
                <a:cs typeface="Garamond"/>
              </a:rPr>
              <a:t>from  </a:t>
            </a:r>
            <a:r>
              <a:rPr sz="2400" dirty="0">
                <a:solidFill>
                  <a:srgbClr val="252525"/>
                </a:solidFill>
                <a:latin typeface="Garamond"/>
                <a:cs typeface="Garamond"/>
              </a:rPr>
              <a:t>the</a:t>
            </a:r>
            <a:r>
              <a:rPr sz="2400" spc="-5" dirty="0">
                <a:solidFill>
                  <a:srgbClr val="252525"/>
                </a:solidFill>
                <a:latin typeface="Garamond"/>
                <a:cs typeface="Garamond"/>
              </a:rPr>
              <a:t> </a:t>
            </a:r>
            <a:r>
              <a:rPr sz="2400" dirty="0">
                <a:solidFill>
                  <a:srgbClr val="252525"/>
                </a:solidFill>
                <a:latin typeface="Garamond"/>
                <a:cs typeface="Garamond"/>
              </a:rPr>
              <a:t>column.</a:t>
            </a:r>
            <a:endParaRPr sz="2400">
              <a:latin typeface="Garamond"/>
              <a:cs typeface="Garamon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017008" y="3157727"/>
            <a:ext cx="3421380" cy="25999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60947" y="1655064"/>
            <a:ext cx="2132076" cy="1325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2476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5676" y="609600"/>
            <a:ext cx="8229600" cy="5638800"/>
          </a:xfrm>
          <a:custGeom>
            <a:avLst/>
            <a:gdLst/>
            <a:ahLst/>
            <a:cxnLst/>
            <a:rect l="l" t="t" r="r" b="b"/>
            <a:pathLst>
              <a:path w="8229600" h="5638800">
                <a:moveTo>
                  <a:pt x="0" y="5638800"/>
                </a:moveTo>
                <a:lnTo>
                  <a:pt x="8229600" y="5638800"/>
                </a:lnTo>
                <a:lnTo>
                  <a:pt x="8229600" y="0"/>
                </a:lnTo>
                <a:lnTo>
                  <a:pt x="0" y="0"/>
                </a:lnTo>
                <a:lnTo>
                  <a:pt x="0" y="5638800"/>
                </a:lnTo>
                <a:close/>
              </a:path>
            </a:pathLst>
          </a:custGeom>
          <a:ln w="15240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3153155"/>
            <a:ext cx="571500" cy="606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77071" y="3153155"/>
            <a:ext cx="566927" cy="6065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31163" y="1275410"/>
            <a:ext cx="367537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A</a:t>
            </a:r>
            <a:r>
              <a:rPr sz="4000" spc="5" dirty="0"/>
              <a:t>M</a:t>
            </a:r>
            <a:r>
              <a:rPr sz="4000" spc="-5" dirty="0"/>
              <a:t>T_</a:t>
            </a:r>
            <a:r>
              <a:rPr sz="4000" spc="5" dirty="0"/>
              <a:t>A</a:t>
            </a:r>
            <a:r>
              <a:rPr sz="4000" spc="-5" dirty="0"/>
              <a:t>NNUI</a:t>
            </a:r>
            <a:r>
              <a:rPr sz="4000" spc="5" dirty="0"/>
              <a:t>T</a:t>
            </a:r>
            <a:r>
              <a:rPr sz="4000" spc="-5" dirty="0"/>
              <a:t>Y</a:t>
            </a:r>
            <a:endParaRPr sz="4000"/>
          </a:p>
        </p:txBody>
      </p:sp>
      <p:sp>
        <p:nvSpPr>
          <p:cNvPr id="7" name="object 7"/>
          <p:cNvSpPr/>
          <p:nvPr/>
        </p:nvSpPr>
        <p:spPr>
          <a:xfrm>
            <a:off x="1107947" y="2400300"/>
            <a:ext cx="4320540" cy="0"/>
          </a:xfrm>
          <a:custGeom>
            <a:avLst/>
            <a:gdLst/>
            <a:ahLst/>
            <a:cxnLst/>
            <a:rect l="l" t="t" r="r" b="b"/>
            <a:pathLst>
              <a:path w="4320540">
                <a:moveTo>
                  <a:pt x="0" y="0"/>
                </a:moveTo>
                <a:lnTo>
                  <a:pt x="4320540" y="0"/>
                </a:lnTo>
              </a:path>
            </a:pathLst>
          </a:custGeom>
          <a:ln w="15240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54430" y="2532634"/>
            <a:ext cx="3651885" cy="317500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99085" marR="10160" indent="-287020">
              <a:lnSpc>
                <a:spcPct val="90000"/>
              </a:lnSpc>
              <a:spcBef>
                <a:spcPts val="385"/>
              </a:spcBef>
              <a:buClr>
                <a:srgbClr val="83992A"/>
              </a:buClr>
              <a:buSzPct val="114583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spc="-10" dirty="0">
                <a:solidFill>
                  <a:srgbClr val="252525"/>
                </a:solidFill>
                <a:latin typeface="Garamond"/>
                <a:cs typeface="Garamond"/>
              </a:rPr>
              <a:t>From </a:t>
            </a:r>
            <a:r>
              <a:rPr sz="2400" dirty="0">
                <a:solidFill>
                  <a:srgbClr val="252525"/>
                </a:solidFill>
                <a:latin typeface="Garamond"/>
                <a:cs typeface="Garamond"/>
              </a:rPr>
              <a:t>the </a:t>
            </a:r>
            <a:r>
              <a:rPr sz="2400" spc="-10" dirty="0">
                <a:solidFill>
                  <a:srgbClr val="252525"/>
                </a:solidFill>
                <a:latin typeface="Garamond"/>
                <a:cs typeface="Garamond"/>
              </a:rPr>
              <a:t>boxplot </a:t>
            </a:r>
            <a:r>
              <a:rPr sz="2400" spc="-5" dirty="0">
                <a:solidFill>
                  <a:srgbClr val="252525"/>
                </a:solidFill>
                <a:latin typeface="Garamond"/>
                <a:cs typeface="Garamond"/>
              </a:rPr>
              <a:t>and </a:t>
            </a:r>
            <a:r>
              <a:rPr sz="2400" dirty="0">
                <a:solidFill>
                  <a:srgbClr val="252525"/>
                </a:solidFill>
                <a:latin typeface="Garamond"/>
                <a:cs typeface="Garamond"/>
              </a:rPr>
              <a:t>the  difference </a:t>
            </a:r>
            <a:r>
              <a:rPr sz="2400" spc="-15" dirty="0">
                <a:solidFill>
                  <a:srgbClr val="252525"/>
                </a:solidFill>
                <a:latin typeface="Garamond"/>
                <a:cs typeface="Garamond"/>
              </a:rPr>
              <a:t>between </a:t>
            </a:r>
            <a:r>
              <a:rPr sz="2400" dirty="0">
                <a:solidFill>
                  <a:srgbClr val="252525"/>
                </a:solidFill>
                <a:latin typeface="Garamond"/>
                <a:cs typeface="Garamond"/>
              </a:rPr>
              <a:t>0.99  &amp;1.0 Inter-quartile range</a:t>
            </a:r>
            <a:r>
              <a:rPr sz="2400" spc="-90" dirty="0">
                <a:solidFill>
                  <a:srgbClr val="252525"/>
                </a:solidFill>
                <a:latin typeface="Garamond"/>
                <a:cs typeface="Garamond"/>
              </a:rPr>
              <a:t> </a:t>
            </a:r>
            <a:r>
              <a:rPr sz="2400" spc="-25" dirty="0">
                <a:solidFill>
                  <a:srgbClr val="252525"/>
                </a:solidFill>
                <a:latin typeface="Garamond"/>
                <a:cs typeface="Garamond"/>
              </a:rPr>
              <a:t>we  </a:t>
            </a:r>
            <a:r>
              <a:rPr sz="2400" dirty="0">
                <a:solidFill>
                  <a:srgbClr val="252525"/>
                </a:solidFill>
                <a:latin typeface="Garamond"/>
                <a:cs typeface="Garamond"/>
              </a:rPr>
              <a:t>can </a:t>
            </a:r>
            <a:r>
              <a:rPr sz="2400" spc="-5" dirty="0">
                <a:solidFill>
                  <a:srgbClr val="252525"/>
                </a:solidFill>
                <a:latin typeface="Garamond"/>
                <a:cs typeface="Garamond"/>
              </a:rPr>
              <a:t>clearly notice </a:t>
            </a:r>
            <a:r>
              <a:rPr sz="2400" dirty="0">
                <a:solidFill>
                  <a:srgbClr val="252525"/>
                </a:solidFill>
                <a:latin typeface="Garamond"/>
                <a:cs typeface="Garamond"/>
              </a:rPr>
              <a:t>that </a:t>
            </a:r>
            <a:r>
              <a:rPr sz="2400" spc="-5" dirty="0">
                <a:solidFill>
                  <a:srgbClr val="252525"/>
                </a:solidFill>
                <a:latin typeface="Garamond"/>
                <a:cs typeface="Garamond"/>
              </a:rPr>
              <a:t>there  are outliers </a:t>
            </a:r>
            <a:r>
              <a:rPr sz="2400" dirty="0">
                <a:solidFill>
                  <a:srgbClr val="252525"/>
                </a:solidFill>
                <a:latin typeface="Garamond"/>
                <a:cs typeface="Garamond"/>
              </a:rPr>
              <a:t>in this</a:t>
            </a:r>
            <a:r>
              <a:rPr sz="2400" spc="-30" dirty="0">
                <a:solidFill>
                  <a:srgbClr val="252525"/>
                </a:solidFill>
                <a:latin typeface="Garamond"/>
                <a:cs typeface="Garamond"/>
              </a:rPr>
              <a:t> </a:t>
            </a:r>
            <a:r>
              <a:rPr sz="2400" spc="-10" dirty="0">
                <a:solidFill>
                  <a:srgbClr val="252525"/>
                </a:solidFill>
                <a:latin typeface="Garamond"/>
                <a:cs typeface="Garamond"/>
              </a:rPr>
              <a:t>column.</a:t>
            </a:r>
            <a:endParaRPr sz="2400">
              <a:latin typeface="Garamond"/>
              <a:cs typeface="Garamond"/>
            </a:endParaRPr>
          </a:p>
          <a:p>
            <a:pPr marL="299085" marR="5080" indent="-287020">
              <a:lnSpc>
                <a:spcPct val="90000"/>
              </a:lnSpc>
              <a:spcBef>
                <a:spcPts val="1175"/>
              </a:spcBef>
              <a:buClr>
                <a:srgbClr val="83992A"/>
              </a:buClr>
              <a:buSzPct val="114583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spc="-15" dirty="0">
                <a:solidFill>
                  <a:srgbClr val="252525"/>
                </a:solidFill>
                <a:latin typeface="Garamond"/>
                <a:cs typeface="Garamond"/>
              </a:rPr>
              <a:t>Hence, </a:t>
            </a:r>
            <a:r>
              <a:rPr sz="2400" spc="-20" dirty="0">
                <a:solidFill>
                  <a:srgbClr val="252525"/>
                </a:solidFill>
                <a:latin typeface="Garamond"/>
                <a:cs typeface="Garamond"/>
              </a:rPr>
              <a:t>we </a:t>
            </a:r>
            <a:r>
              <a:rPr sz="2400" dirty="0">
                <a:solidFill>
                  <a:srgbClr val="252525"/>
                </a:solidFill>
                <a:latin typeface="Garamond"/>
                <a:cs typeface="Garamond"/>
              </a:rPr>
              <a:t>decide to </a:t>
            </a:r>
            <a:r>
              <a:rPr sz="2400" spc="-20" dirty="0">
                <a:solidFill>
                  <a:srgbClr val="252525"/>
                </a:solidFill>
                <a:latin typeface="Garamond"/>
                <a:cs typeface="Garamond"/>
              </a:rPr>
              <a:t>remove  </a:t>
            </a:r>
            <a:r>
              <a:rPr sz="2400" dirty="0">
                <a:solidFill>
                  <a:srgbClr val="252525"/>
                </a:solidFill>
                <a:latin typeface="Garamond"/>
                <a:cs typeface="Garamond"/>
              </a:rPr>
              <a:t>the </a:t>
            </a:r>
            <a:r>
              <a:rPr sz="2400" spc="-5" dirty="0">
                <a:solidFill>
                  <a:srgbClr val="252525"/>
                </a:solidFill>
                <a:latin typeface="Garamond"/>
                <a:cs typeface="Garamond"/>
              </a:rPr>
              <a:t>outliers </a:t>
            </a:r>
            <a:r>
              <a:rPr sz="2400" spc="-15" dirty="0">
                <a:solidFill>
                  <a:srgbClr val="252525"/>
                </a:solidFill>
                <a:latin typeface="Garamond"/>
                <a:cs typeface="Garamond"/>
              </a:rPr>
              <a:t>i.e., </a:t>
            </a:r>
            <a:r>
              <a:rPr sz="2400" dirty="0">
                <a:solidFill>
                  <a:srgbClr val="252525"/>
                </a:solidFill>
                <a:latin typeface="Garamond"/>
                <a:cs typeface="Garamond"/>
              </a:rPr>
              <a:t>the </a:t>
            </a:r>
            <a:r>
              <a:rPr sz="2400" spc="-15" dirty="0">
                <a:solidFill>
                  <a:srgbClr val="252525"/>
                </a:solidFill>
                <a:latin typeface="Garamond"/>
                <a:cs typeface="Garamond"/>
              </a:rPr>
              <a:t>values  </a:t>
            </a:r>
            <a:r>
              <a:rPr sz="2400" spc="5" dirty="0">
                <a:solidFill>
                  <a:srgbClr val="252525"/>
                </a:solidFill>
                <a:latin typeface="Garamond"/>
                <a:cs typeface="Garamond"/>
              </a:rPr>
              <a:t>greater </a:t>
            </a:r>
            <a:r>
              <a:rPr sz="2400" spc="-5" dirty="0">
                <a:solidFill>
                  <a:srgbClr val="252525"/>
                </a:solidFill>
                <a:latin typeface="Garamond"/>
                <a:cs typeface="Garamond"/>
              </a:rPr>
              <a:t>than </a:t>
            </a:r>
            <a:r>
              <a:rPr sz="2400" dirty="0">
                <a:solidFill>
                  <a:srgbClr val="252525"/>
                </a:solidFill>
                <a:latin typeface="Garamond"/>
                <a:cs typeface="Garamond"/>
              </a:rPr>
              <a:t>0.99 IQR </a:t>
            </a:r>
            <a:r>
              <a:rPr sz="2400" spc="-5" dirty="0">
                <a:solidFill>
                  <a:srgbClr val="252525"/>
                </a:solidFill>
                <a:latin typeface="Garamond"/>
                <a:cs typeface="Garamond"/>
              </a:rPr>
              <a:t>from  </a:t>
            </a:r>
            <a:r>
              <a:rPr sz="2400" dirty="0">
                <a:solidFill>
                  <a:srgbClr val="252525"/>
                </a:solidFill>
                <a:latin typeface="Garamond"/>
                <a:cs typeface="Garamond"/>
              </a:rPr>
              <a:t>the</a:t>
            </a:r>
            <a:r>
              <a:rPr sz="2400" spc="-5" dirty="0">
                <a:solidFill>
                  <a:srgbClr val="252525"/>
                </a:solidFill>
                <a:latin typeface="Garamond"/>
                <a:cs typeface="Garamond"/>
              </a:rPr>
              <a:t> </a:t>
            </a:r>
            <a:r>
              <a:rPr sz="2400" dirty="0">
                <a:solidFill>
                  <a:srgbClr val="252525"/>
                </a:solidFill>
                <a:latin typeface="Garamond"/>
                <a:cs typeface="Garamond"/>
              </a:rPr>
              <a:t>column.</a:t>
            </a:r>
            <a:endParaRPr sz="2400">
              <a:latin typeface="Garamond"/>
              <a:cs typeface="Garamon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103620" y="1312163"/>
            <a:ext cx="2129028" cy="19126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02352" y="3422903"/>
            <a:ext cx="3293363" cy="24536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2476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5676" y="609600"/>
            <a:ext cx="8229600" cy="5638800"/>
          </a:xfrm>
          <a:custGeom>
            <a:avLst/>
            <a:gdLst/>
            <a:ahLst/>
            <a:cxnLst/>
            <a:rect l="l" t="t" r="r" b="b"/>
            <a:pathLst>
              <a:path w="8229600" h="5638800">
                <a:moveTo>
                  <a:pt x="0" y="5638800"/>
                </a:moveTo>
                <a:lnTo>
                  <a:pt x="8229600" y="5638800"/>
                </a:lnTo>
                <a:lnTo>
                  <a:pt x="8229600" y="0"/>
                </a:lnTo>
                <a:lnTo>
                  <a:pt x="0" y="0"/>
                </a:lnTo>
                <a:lnTo>
                  <a:pt x="0" y="5638800"/>
                </a:lnTo>
                <a:close/>
              </a:path>
            </a:pathLst>
          </a:custGeom>
          <a:ln w="15240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3153155"/>
            <a:ext cx="571500" cy="606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77071" y="3153155"/>
            <a:ext cx="566927" cy="6065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5085" y="1277238"/>
            <a:ext cx="45046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/>
              <a:t>AMT_GO</a:t>
            </a:r>
            <a:r>
              <a:rPr sz="3700" dirty="0"/>
              <a:t>O</a:t>
            </a:r>
            <a:r>
              <a:rPr sz="3700" spc="-5" dirty="0"/>
              <a:t>DS_PRICE</a:t>
            </a:r>
            <a:endParaRPr sz="3700"/>
          </a:p>
        </p:txBody>
      </p:sp>
      <p:sp>
        <p:nvSpPr>
          <p:cNvPr id="7" name="object 7"/>
          <p:cNvSpPr/>
          <p:nvPr/>
        </p:nvSpPr>
        <p:spPr>
          <a:xfrm>
            <a:off x="1107947" y="2400300"/>
            <a:ext cx="4320540" cy="0"/>
          </a:xfrm>
          <a:custGeom>
            <a:avLst/>
            <a:gdLst/>
            <a:ahLst/>
            <a:cxnLst/>
            <a:rect l="l" t="t" r="r" b="b"/>
            <a:pathLst>
              <a:path w="4320540">
                <a:moveTo>
                  <a:pt x="0" y="0"/>
                </a:moveTo>
                <a:lnTo>
                  <a:pt x="4320540" y="0"/>
                </a:lnTo>
              </a:path>
            </a:pathLst>
          </a:custGeom>
          <a:ln w="15240">
            <a:solidFill>
              <a:srgbClr val="8399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54430" y="2532634"/>
            <a:ext cx="3651885" cy="317500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99085" marR="10160" indent="-287020">
              <a:lnSpc>
                <a:spcPct val="90000"/>
              </a:lnSpc>
              <a:spcBef>
                <a:spcPts val="385"/>
              </a:spcBef>
              <a:buClr>
                <a:srgbClr val="83992A"/>
              </a:buClr>
              <a:buSzPct val="114583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spc="-10" dirty="0">
                <a:solidFill>
                  <a:srgbClr val="252525"/>
                </a:solidFill>
                <a:latin typeface="Garamond"/>
                <a:cs typeface="Garamond"/>
              </a:rPr>
              <a:t>From </a:t>
            </a:r>
            <a:r>
              <a:rPr sz="2400" dirty="0">
                <a:solidFill>
                  <a:srgbClr val="252525"/>
                </a:solidFill>
                <a:latin typeface="Garamond"/>
                <a:cs typeface="Garamond"/>
              </a:rPr>
              <a:t>the </a:t>
            </a:r>
            <a:r>
              <a:rPr sz="2400" spc="-10" dirty="0">
                <a:solidFill>
                  <a:srgbClr val="252525"/>
                </a:solidFill>
                <a:latin typeface="Garamond"/>
                <a:cs typeface="Garamond"/>
              </a:rPr>
              <a:t>boxplot </a:t>
            </a:r>
            <a:r>
              <a:rPr sz="2400" spc="-5" dirty="0">
                <a:solidFill>
                  <a:srgbClr val="252525"/>
                </a:solidFill>
                <a:latin typeface="Garamond"/>
                <a:cs typeface="Garamond"/>
              </a:rPr>
              <a:t>and </a:t>
            </a:r>
            <a:r>
              <a:rPr sz="2400" dirty="0">
                <a:solidFill>
                  <a:srgbClr val="252525"/>
                </a:solidFill>
                <a:latin typeface="Garamond"/>
                <a:cs typeface="Garamond"/>
              </a:rPr>
              <a:t>the  difference </a:t>
            </a:r>
            <a:r>
              <a:rPr sz="2400" spc="-15" dirty="0">
                <a:solidFill>
                  <a:srgbClr val="252525"/>
                </a:solidFill>
                <a:latin typeface="Garamond"/>
                <a:cs typeface="Garamond"/>
              </a:rPr>
              <a:t>between </a:t>
            </a:r>
            <a:r>
              <a:rPr sz="2400" dirty="0">
                <a:solidFill>
                  <a:srgbClr val="252525"/>
                </a:solidFill>
                <a:latin typeface="Garamond"/>
                <a:cs typeface="Garamond"/>
              </a:rPr>
              <a:t>0.99  &amp;1.0 Inter-quartile range</a:t>
            </a:r>
            <a:r>
              <a:rPr sz="2400" spc="-90" dirty="0">
                <a:solidFill>
                  <a:srgbClr val="252525"/>
                </a:solidFill>
                <a:latin typeface="Garamond"/>
                <a:cs typeface="Garamond"/>
              </a:rPr>
              <a:t> </a:t>
            </a:r>
            <a:r>
              <a:rPr sz="2400" spc="-25" dirty="0">
                <a:solidFill>
                  <a:srgbClr val="252525"/>
                </a:solidFill>
                <a:latin typeface="Garamond"/>
                <a:cs typeface="Garamond"/>
              </a:rPr>
              <a:t>we  </a:t>
            </a:r>
            <a:r>
              <a:rPr sz="2400" dirty="0">
                <a:solidFill>
                  <a:srgbClr val="252525"/>
                </a:solidFill>
                <a:latin typeface="Garamond"/>
                <a:cs typeface="Garamond"/>
              </a:rPr>
              <a:t>can </a:t>
            </a:r>
            <a:r>
              <a:rPr sz="2400" spc="-5" dirty="0">
                <a:solidFill>
                  <a:srgbClr val="252525"/>
                </a:solidFill>
                <a:latin typeface="Garamond"/>
                <a:cs typeface="Garamond"/>
              </a:rPr>
              <a:t>clearly notice </a:t>
            </a:r>
            <a:r>
              <a:rPr sz="2400" dirty="0">
                <a:solidFill>
                  <a:srgbClr val="252525"/>
                </a:solidFill>
                <a:latin typeface="Garamond"/>
                <a:cs typeface="Garamond"/>
              </a:rPr>
              <a:t>that </a:t>
            </a:r>
            <a:r>
              <a:rPr sz="2400" spc="-5" dirty="0">
                <a:solidFill>
                  <a:srgbClr val="252525"/>
                </a:solidFill>
                <a:latin typeface="Garamond"/>
                <a:cs typeface="Garamond"/>
              </a:rPr>
              <a:t>there  are outliers </a:t>
            </a:r>
            <a:r>
              <a:rPr sz="2400" dirty="0">
                <a:solidFill>
                  <a:srgbClr val="252525"/>
                </a:solidFill>
                <a:latin typeface="Garamond"/>
                <a:cs typeface="Garamond"/>
              </a:rPr>
              <a:t>in this</a:t>
            </a:r>
            <a:r>
              <a:rPr sz="2400" spc="-30" dirty="0">
                <a:solidFill>
                  <a:srgbClr val="252525"/>
                </a:solidFill>
                <a:latin typeface="Garamond"/>
                <a:cs typeface="Garamond"/>
              </a:rPr>
              <a:t> </a:t>
            </a:r>
            <a:r>
              <a:rPr sz="2400" spc="-10" dirty="0">
                <a:solidFill>
                  <a:srgbClr val="252525"/>
                </a:solidFill>
                <a:latin typeface="Garamond"/>
                <a:cs typeface="Garamond"/>
              </a:rPr>
              <a:t>column.</a:t>
            </a:r>
            <a:endParaRPr sz="2400">
              <a:latin typeface="Garamond"/>
              <a:cs typeface="Garamond"/>
            </a:endParaRPr>
          </a:p>
          <a:p>
            <a:pPr marL="299085" marR="5080" indent="-287020">
              <a:lnSpc>
                <a:spcPct val="90000"/>
              </a:lnSpc>
              <a:spcBef>
                <a:spcPts val="1175"/>
              </a:spcBef>
              <a:buClr>
                <a:srgbClr val="83992A"/>
              </a:buClr>
              <a:buSzPct val="114583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spc="-15" dirty="0">
                <a:solidFill>
                  <a:srgbClr val="252525"/>
                </a:solidFill>
                <a:latin typeface="Garamond"/>
                <a:cs typeface="Garamond"/>
              </a:rPr>
              <a:t>Hence, </a:t>
            </a:r>
            <a:r>
              <a:rPr sz="2400" spc="-20" dirty="0">
                <a:solidFill>
                  <a:srgbClr val="252525"/>
                </a:solidFill>
                <a:latin typeface="Garamond"/>
                <a:cs typeface="Garamond"/>
              </a:rPr>
              <a:t>we </a:t>
            </a:r>
            <a:r>
              <a:rPr sz="2400" dirty="0">
                <a:solidFill>
                  <a:srgbClr val="252525"/>
                </a:solidFill>
                <a:latin typeface="Garamond"/>
                <a:cs typeface="Garamond"/>
              </a:rPr>
              <a:t>decide to </a:t>
            </a:r>
            <a:r>
              <a:rPr sz="2400" spc="-20" dirty="0">
                <a:solidFill>
                  <a:srgbClr val="252525"/>
                </a:solidFill>
                <a:latin typeface="Garamond"/>
                <a:cs typeface="Garamond"/>
              </a:rPr>
              <a:t>remove  </a:t>
            </a:r>
            <a:r>
              <a:rPr sz="2400" dirty="0">
                <a:solidFill>
                  <a:srgbClr val="252525"/>
                </a:solidFill>
                <a:latin typeface="Garamond"/>
                <a:cs typeface="Garamond"/>
              </a:rPr>
              <a:t>the </a:t>
            </a:r>
            <a:r>
              <a:rPr sz="2400" spc="-5" dirty="0">
                <a:solidFill>
                  <a:srgbClr val="252525"/>
                </a:solidFill>
                <a:latin typeface="Garamond"/>
                <a:cs typeface="Garamond"/>
              </a:rPr>
              <a:t>outliers </a:t>
            </a:r>
            <a:r>
              <a:rPr sz="2400" spc="-15" dirty="0">
                <a:solidFill>
                  <a:srgbClr val="252525"/>
                </a:solidFill>
                <a:latin typeface="Garamond"/>
                <a:cs typeface="Garamond"/>
              </a:rPr>
              <a:t>i.e., </a:t>
            </a:r>
            <a:r>
              <a:rPr sz="2400" dirty="0">
                <a:solidFill>
                  <a:srgbClr val="252525"/>
                </a:solidFill>
                <a:latin typeface="Garamond"/>
                <a:cs typeface="Garamond"/>
              </a:rPr>
              <a:t>the </a:t>
            </a:r>
            <a:r>
              <a:rPr sz="2400" spc="-15" dirty="0">
                <a:solidFill>
                  <a:srgbClr val="252525"/>
                </a:solidFill>
                <a:latin typeface="Garamond"/>
                <a:cs typeface="Garamond"/>
              </a:rPr>
              <a:t>values  </a:t>
            </a:r>
            <a:r>
              <a:rPr sz="2400" spc="5" dirty="0">
                <a:solidFill>
                  <a:srgbClr val="252525"/>
                </a:solidFill>
                <a:latin typeface="Garamond"/>
                <a:cs typeface="Garamond"/>
              </a:rPr>
              <a:t>greater </a:t>
            </a:r>
            <a:r>
              <a:rPr sz="2400" spc="-5" dirty="0">
                <a:solidFill>
                  <a:srgbClr val="252525"/>
                </a:solidFill>
                <a:latin typeface="Garamond"/>
                <a:cs typeface="Garamond"/>
              </a:rPr>
              <a:t>than </a:t>
            </a:r>
            <a:r>
              <a:rPr sz="2400" dirty="0">
                <a:solidFill>
                  <a:srgbClr val="252525"/>
                </a:solidFill>
                <a:latin typeface="Garamond"/>
                <a:cs typeface="Garamond"/>
              </a:rPr>
              <a:t>0.99 IQR </a:t>
            </a:r>
            <a:r>
              <a:rPr sz="2400" spc="-5" dirty="0">
                <a:solidFill>
                  <a:srgbClr val="252525"/>
                </a:solidFill>
                <a:latin typeface="Garamond"/>
                <a:cs typeface="Garamond"/>
              </a:rPr>
              <a:t>from  </a:t>
            </a:r>
            <a:r>
              <a:rPr sz="2400" dirty="0">
                <a:solidFill>
                  <a:srgbClr val="252525"/>
                </a:solidFill>
                <a:latin typeface="Garamond"/>
                <a:cs typeface="Garamond"/>
              </a:rPr>
              <a:t>the</a:t>
            </a:r>
            <a:r>
              <a:rPr sz="2400" spc="-5" dirty="0">
                <a:solidFill>
                  <a:srgbClr val="252525"/>
                </a:solidFill>
                <a:latin typeface="Garamond"/>
                <a:cs typeface="Garamond"/>
              </a:rPr>
              <a:t> </a:t>
            </a:r>
            <a:r>
              <a:rPr sz="2400" dirty="0">
                <a:solidFill>
                  <a:srgbClr val="252525"/>
                </a:solidFill>
                <a:latin typeface="Garamond"/>
                <a:cs typeface="Garamond"/>
              </a:rPr>
              <a:t>column.</a:t>
            </a:r>
            <a:endParaRPr sz="2400">
              <a:latin typeface="Garamond"/>
              <a:cs typeface="Garamon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05400" y="3474720"/>
            <a:ext cx="3182111" cy="24018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36920" y="1338071"/>
            <a:ext cx="2420111" cy="18150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{356F8F9D-F5E4-3F47-AB22-DCEA906C2AA8}tf10001120</Template>
  <TotalTime>2</TotalTime>
  <Words>1094</Words>
  <Application>Microsoft Macintosh PowerPoint</Application>
  <PresentationFormat>On-screen Show (4:3)</PresentationFormat>
  <Paragraphs>78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Garamond</vt:lpstr>
      <vt:lpstr>Times New Roman</vt:lpstr>
      <vt:lpstr>Wingdings</vt:lpstr>
      <vt:lpstr>Office Theme</vt:lpstr>
      <vt:lpstr>Credit Risk Analysis</vt:lpstr>
      <vt:lpstr>Problem statement</vt:lpstr>
      <vt:lpstr>Analysis for missing values</vt:lpstr>
      <vt:lpstr>PowerPoint Presentation</vt:lpstr>
      <vt:lpstr>Data Types of the columns</vt:lpstr>
      <vt:lpstr>PowerPoint Presentation</vt:lpstr>
      <vt:lpstr>AMT_INCOME_TOTAL</vt:lpstr>
      <vt:lpstr>AMT_ANNUITY</vt:lpstr>
      <vt:lpstr>AMT_GOODS_PRICE</vt:lpstr>
      <vt:lpstr>Binning of Continuous Variables</vt:lpstr>
      <vt:lpstr>Data Imbalance</vt:lpstr>
      <vt:lpstr>PowerPoint Presentation</vt:lpstr>
      <vt:lpstr>OCCUPATION_TYPE: We can see that most of the loans are  taken by Loborers followed by Sales Staff, Core Staff etc. and  the defaulters to non defaulters also follow the same sequence.</vt:lpstr>
      <vt:lpstr>NAME_INCOME_TYPE: We see that working professionals take most of the loans, more than triple of any category.</vt:lpstr>
      <vt:lpstr>DAYS_BIRTH(in years): We notice that the age of clients in the  case of non-defaulters are normally distributed whereas they are  left skewed in the case of defaulters.</vt:lpstr>
      <vt:lpstr>PowerPoint Presentation</vt:lpstr>
      <vt:lpstr>PowerPoint Presentation</vt:lpstr>
      <vt:lpstr>PowerPoint Presentation</vt:lpstr>
      <vt:lpstr>PowerPoint Presentation</vt:lpstr>
      <vt:lpstr>AMT_INCOME_TOT AL and other  Categorical variables</vt:lpstr>
      <vt:lpstr>AMT_INCOME_TOTAL - CODE_GENDER: We notice that the  clients with income between 50000 &amp; 250000 take most of the loans  and most of the defaulters are also from the same range across all  genders.</vt:lpstr>
      <vt:lpstr>Previous Application Data  Processing</vt:lpstr>
      <vt:lpstr>Shift in contract type from previous to current application. The  two categories – Consumer loans and XNA have been shifted to  Cash and Revolving loans</vt:lpstr>
      <vt:lpstr>PowerPoint Presentation</vt:lpstr>
      <vt:lpstr>Previous application contract status and median credit amount by gender.</vt:lpstr>
      <vt:lpstr>Customers in current application with previous application  contract/loan status. Loan seems to be approved for majority of the  defaulters which seem to have caused a loss to the company. But also  majority of the non-defaulters have their loans sanctioned.</vt:lpstr>
      <vt:lpstr>Checking the cause of rejection in previous applications. And it has been same in both the cases.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Analysis EDA</dc:title>
  <dc:creator>Kumar, Pawan (GE Appliances, Haier)</dc:creator>
  <cp:lastModifiedBy>Suraaj Hasija</cp:lastModifiedBy>
  <cp:revision>1</cp:revision>
  <dcterms:created xsi:type="dcterms:W3CDTF">2020-07-31T15:25:29Z</dcterms:created>
  <dcterms:modified xsi:type="dcterms:W3CDTF">2020-07-31T15:28:58Z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2020-05-04T00:00:00Z</vt:filetime>
  </property>
  <property fmtid="{D5CDD505-2E9C-101B-9397-08002B2CF9AE}" pid="3" name="Creator">
    <vt:lpwstr>Microsoft® PowerPoint® for Office 365</vt:lpwstr>
  </property>
  <property fmtid="{D5CDD505-2E9C-101B-9397-08002B2CF9AE}" pid="4" name="LastSaved">
    <vt:filetime>2020-07-31T00:00:00Z</vt:filetime>
  </property>
</Properties>
</file>